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theme/themeOverride7.xml" ContentType="application/vnd.openxmlformats-officedocument.themeOverr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77" r:id="rId2"/>
    <p:sldId id="261" r:id="rId3"/>
    <p:sldId id="262" r:id="rId4"/>
    <p:sldId id="270" r:id="rId5"/>
    <p:sldId id="271" r:id="rId6"/>
    <p:sldId id="272" r:id="rId7"/>
    <p:sldId id="273" r:id="rId8"/>
  </p:sldIdLst>
  <p:sldSz cx="9144000" cy="6858000" type="screen4x3"/>
  <p:notesSz cx="9866313" cy="67357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53" autoAdjust="0"/>
    <p:restoredTop sz="86339" autoAdjust="0"/>
  </p:normalViewPr>
  <p:slideViewPr>
    <p:cSldViewPr snapToGrid="0">
      <p:cViewPr varScale="1">
        <p:scale>
          <a:sx n="89" d="100"/>
          <a:sy n="89" d="100"/>
        </p:scale>
        <p:origin x="85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-684" y="-72"/>
      </p:cViewPr>
      <p:guideLst>
        <p:guide orient="horz" pos="2122"/>
        <p:guide pos="31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cevkms1\FileServer\PA20_PDC%20Dept\LOGISTICS\LOG%20CD%202010-202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6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ja-JP" sz="1600" b="1" dirty="0">
                <a:solidFill>
                  <a:srgbClr val="00B050"/>
                </a:solidFill>
              </a:rPr>
              <a:t>省エネ成果</a:t>
            </a:r>
            <a:endParaRPr lang="en-US" sz="1600" b="1" dirty="0">
              <a:solidFill>
                <a:srgbClr val="00B050"/>
              </a:solidFill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9.7316671448457612E-2"/>
          <c:y val="0.19480351414406533"/>
          <c:w val="0.76864590306778457"/>
          <c:h val="0.57772163896179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Sheet1!$B$21</c:f>
              <c:strCache>
                <c:ptCount val="1"/>
                <c:pt idx="0">
                  <c:v>目標（トン）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numRef>
              <c:f>Sheet1!$A$22:$A$26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Sheet1!$B$22:$B$26</c:f>
              <c:numCache>
                <c:formatCode>General</c:formatCode>
                <c:ptCount val="5"/>
                <c:pt idx="0">
                  <c:v>1720</c:v>
                </c:pt>
                <c:pt idx="1">
                  <c:v>2376</c:v>
                </c:pt>
                <c:pt idx="2">
                  <c:v>2655</c:v>
                </c:pt>
                <c:pt idx="3">
                  <c:v>2856</c:v>
                </c:pt>
                <c:pt idx="4" formatCode="#,##0">
                  <c:v>2804.5920000000001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A-4518-A66E-908495C5869E}"/>
            </c:ext>
          </c:extLst>
        </c:ser>
        <c:ser>
          <c:idx val="1"/>
          <c:order val="1"/>
          <c:tx>
            <c:strRef>
              <c:f>Sheet1!$C$21</c:f>
              <c:strCache>
                <c:ptCount val="1"/>
                <c:pt idx="0">
                  <c:v>実績（トン）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cat>
            <c:numRef>
              <c:f>Sheet1!$A$22:$A$26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Sheet1!$C$22:$C$26</c:f>
              <c:numCache>
                <c:formatCode>General</c:formatCode>
                <c:ptCount val="5"/>
                <c:pt idx="0">
                  <c:v>1659</c:v>
                </c:pt>
                <c:pt idx="1">
                  <c:v>2081</c:v>
                </c:pt>
                <c:pt idx="2">
                  <c:v>2192</c:v>
                </c:pt>
                <c:pt idx="3">
                  <c:v>2245</c:v>
                </c:pt>
                <c:pt idx="4">
                  <c:v>2195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AA-4518-A66E-908495C58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9345024"/>
        <c:axId val="129346560"/>
      </c:barChart>
      <c:lineChart>
        <c:grouping val="standard"/>
        <c:varyColors val="0"/>
        <c:ser>
          <c:idx val="2"/>
          <c:order val="2"/>
          <c:tx>
            <c:strRef>
              <c:f>Sheet1!$D$21</c:f>
              <c:strCache>
                <c:ptCount val="1"/>
                <c:pt idx="0">
                  <c:v>削減% 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Sheet1!$A$22:$A$26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Sheet1!$D$22:$D$26</c:f>
              <c:numCache>
                <c:formatCode>0.0%</c:formatCode>
                <c:ptCount val="5"/>
                <c:pt idx="0">
                  <c:v>3.5465116279069765E-2</c:v>
                </c:pt>
                <c:pt idx="1">
                  <c:v>0.12415824915824916</c:v>
                </c:pt>
                <c:pt idx="2">
                  <c:v>0.17438794726930321</c:v>
                </c:pt>
                <c:pt idx="3">
                  <c:v>0.21393557422969187</c:v>
                </c:pt>
                <c:pt idx="4">
                  <c:v>0.21735496642648916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AA-4518-A66E-908495C5869E}"/>
            </c:ext>
          </c:extLst>
        </c:ser>
        <c:ser>
          <c:idx val="3"/>
          <c:order val="3"/>
          <c:tx>
            <c:strRef>
              <c:f>Sheet1!$E$21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Sheet1!$A$22:$A$26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Sheet1!$E$22:$E$26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B8-4118-949D-5B276B56C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353984"/>
        <c:axId val="129352448"/>
      </c:lineChart>
      <c:catAx>
        <c:axId val="12934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29346560"/>
        <c:crosses val="autoZero"/>
        <c:auto val="1"/>
        <c:lblAlgn val="ctr"/>
        <c:lblOffset val="100"/>
        <c:noMultiLvlLbl val="0"/>
      </c:catAx>
      <c:valAx>
        <c:axId val="129346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29345024"/>
        <c:crosses val="autoZero"/>
        <c:crossBetween val="between"/>
      </c:valAx>
      <c:valAx>
        <c:axId val="129352448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crossAx val="129353984"/>
        <c:crosses val="max"/>
        <c:crossBetween val="between"/>
      </c:valAx>
      <c:catAx>
        <c:axId val="1293539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9352448"/>
        <c:crosses val="autoZero"/>
        <c:auto val="1"/>
        <c:lblAlgn val="ctr"/>
        <c:lblOffset val="100"/>
        <c:noMultiLvlLbl val="0"/>
      </c:catAx>
    </c:plotArea>
    <c:legend>
      <c:legendPos val="b"/>
      <c:legendEntry>
        <c:idx val="3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ja-JP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Sheet1!$H$15</c:f>
              <c:strCache>
                <c:ptCount val="1"/>
                <c:pt idx="0">
                  <c:v>日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Sheet1!$G$16:$G$21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Sheet1!$H$16:$H$21</c:f>
              <c:numCache>
                <c:formatCode>General</c:formatCode>
                <c:ptCount val="6"/>
                <c:pt idx="0">
                  <c:v>26.3</c:v>
                </c:pt>
                <c:pt idx="1">
                  <c:v>25.2</c:v>
                </c:pt>
                <c:pt idx="2">
                  <c:v>24.8</c:v>
                </c:pt>
                <c:pt idx="3">
                  <c:v>24.2</c:v>
                </c:pt>
                <c:pt idx="4">
                  <c:v>25</c:v>
                </c:pt>
                <c:pt idx="5">
                  <c:v>26.5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04-452B-B5BC-B2242B9108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9761280"/>
        <c:axId val="129762816"/>
      </c:barChart>
      <c:catAx>
        <c:axId val="129761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9762816"/>
        <c:crosses val="autoZero"/>
        <c:auto val="1"/>
        <c:lblAlgn val="ctr"/>
        <c:lblOffset val="100"/>
        <c:noMultiLvlLbl val="0"/>
      </c:catAx>
      <c:valAx>
        <c:axId val="1297628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97612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4.4390120590978445E-2"/>
          <c:y val="8.9853250283951289E-2"/>
          <c:w val="0.94863981020336907"/>
          <c:h val="0.56599345797883405"/>
        </c:manualLayout>
      </c:layout>
      <c:lineChart>
        <c:grouping val="standard"/>
        <c:varyColors val="0"/>
        <c:ser>
          <c:idx val="0"/>
          <c:order val="0"/>
          <c:tx>
            <c:strRef>
              <c:f>Grap!$B$41</c:f>
              <c:strCache>
                <c:ptCount val="1"/>
                <c:pt idx="0">
                  <c:v>IJP BIG</c:v>
                </c:pt>
              </c:strCache>
            </c:strRef>
          </c:tx>
          <c:spPr>
            <a:ln>
              <a:solidFill>
                <a:srgbClr val="92D050"/>
              </a:solidFill>
              <a:headEnd type="none"/>
              <a:tailEnd type="none"/>
            </a:ln>
          </c:spPr>
          <c:marker>
            <c:symbol val="square"/>
            <c:size val="5"/>
            <c:spPr>
              <a:solidFill>
                <a:srgbClr val="92D050"/>
              </a:solidFill>
            </c:spPr>
          </c:marker>
          <c:cat>
            <c:strRef>
              <c:f>Grap!$C$40:$N$40</c:f>
              <c:strCache>
                <c:ptCount val="12"/>
                <c:pt idx="0">
                  <c:v>16上期</c:v>
                </c:pt>
                <c:pt idx="1">
                  <c:v>16下期</c:v>
                </c:pt>
                <c:pt idx="2">
                  <c:v>17上期</c:v>
                </c:pt>
                <c:pt idx="3">
                  <c:v>17下期</c:v>
                </c:pt>
                <c:pt idx="4">
                  <c:v>18上期</c:v>
                </c:pt>
                <c:pt idx="5">
                  <c:v>18下期</c:v>
                </c:pt>
                <c:pt idx="6">
                  <c:v>19上期</c:v>
                </c:pt>
                <c:pt idx="7">
                  <c:v>19下期</c:v>
                </c:pt>
                <c:pt idx="8">
                  <c:v>20上期</c:v>
                </c:pt>
                <c:pt idx="9">
                  <c:v>20下期</c:v>
                </c:pt>
                <c:pt idx="10">
                  <c:v>21上期</c:v>
                </c:pt>
                <c:pt idx="11">
                  <c:v>21下期</c:v>
                </c:pt>
              </c:strCache>
            </c:strRef>
          </c:cat>
          <c:val>
            <c:numRef>
              <c:f>Grap!$C$41:$N$41</c:f>
              <c:numCache>
                <c:formatCode>#,##0.0_);[Red]\(#,##0.0\)</c:formatCode>
                <c:ptCount val="12"/>
                <c:pt idx="0">
                  <c:v>14.2</c:v>
                </c:pt>
                <c:pt idx="1">
                  <c:v>13.3</c:v>
                </c:pt>
                <c:pt idx="2">
                  <c:v>12.6</c:v>
                </c:pt>
                <c:pt idx="3">
                  <c:v>9.8000000000000007</c:v>
                </c:pt>
                <c:pt idx="4" formatCode="#,##0.00_);[Red]\(#,##0.00\)">
                  <c:v>6.81</c:v>
                </c:pt>
                <c:pt idx="5">
                  <c:v>5.8</c:v>
                </c:pt>
                <c:pt idx="6">
                  <c:v>3.9</c:v>
                </c:pt>
                <c:pt idx="7" formatCode="#,##0.00_);[Red]\(#,##0.00\)">
                  <c:v>3.76</c:v>
                </c:pt>
                <c:pt idx="8" formatCode="#,##0.00_);[Red]\(#,##0.00\)">
                  <c:v>3.85</c:v>
                </c:pt>
                <c:pt idx="9" formatCode="#,##0.00_);[Red]\(#,##0.00\)">
                  <c:v>3.91</c:v>
                </c:pt>
                <c:pt idx="10" formatCode="#,##0.00_);[Red]\(#,##0.00\)">
                  <c:v>4</c:v>
                </c:pt>
                <c:pt idx="11" formatCode="#,##0.00_);[Red]\(#,##0.00\)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C1-4C2B-A229-C017DB3E57E0}"/>
            </c:ext>
          </c:extLst>
        </c:ser>
        <c:ser>
          <c:idx val="1"/>
          <c:order val="1"/>
          <c:tx>
            <c:strRef>
              <c:f>Grap!$B$42</c:f>
              <c:strCache>
                <c:ptCount val="1"/>
                <c:pt idx="0">
                  <c:v>IJP MEDIUM </c:v>
                </c:pt>
              </c:strCache>
            </c:strRef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square"/>
            <c:size val="5"/>
            <c:spPr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c:spPr>
          </c:marker>
          <c:cat>
            <c:strRef>
              <c:f>Grap!$C$40:$N$40</c:f>
              <c:strCache>
                <c:ptCount val="12"/>
                <c:pt idx="0">
                  <c:v>16上期</c:v>
                </c:pt>
                <c:pt idx="1">
                  <c:v>16下期</c:v>
                </c:pt>
                <c:pt idx="2">
                  <c:v>17上期</c:v>
                </c:pt>
                <c:pt idx="3">
                  <c:v>17下期</c:v>
                </c:pt>
                <c:pt idx="4">
                  <c:v>18上期</c:v>
                </c:pt>
                <c:pt idx="5">
                  <c:v>18下期</c:v>
                </c:pt>
                <c:pt idx="6">
                  <c:v>19上期</c:v>
                </c:pt>
                <c:pt idx="7">
                  <c:v>19下期</c:v>
                </c:pt>
                <c:pt idx="8">
                  <c:v>20上期</c:v>
                </c:pt>
                <c:pt idx="9">
                  <c:v>20下期</c:v>
                </c:pt>
                <c:pt idx="10">
                  <c:v>21上期</c:v>
                </c:pt>
                <c:pt idx="11">
                  <c:v>21下期</c:v>
                </c:pt>
              </c:strCache>
            </c:strRef>
          </c:cat>
          <c:val>
            <c:numRef>
              <c:f>Grap!$C$42:$N$42</c:f>
              <c:numCache>
                <c:formatCode>#,##0.0_);[Red]\(#,##0.0\)</c:formatCode>
                <c:ptCount val="12"/>
                <c:pt idx="0">
                  <c:v>12.5</c:v>
                </c:pt>
                <c:pt idx="1">
                  <c:v>11.8</c:v>
                </c:pt>
                <c:pt idx="2">
                  <c:v>11.2</c:v>
                </c:pt>
                <c:pt idx="3" formatCode="#,##0.00_);[Red]\(#,##0.00\)">
                  <c:v>7.12</c:v>
                </c:pt>
                <c:pt idx="4" formatCode="#,##0_);[Red]\(#,##0\)">
                  <c:v>5</c:v>
                </c:pt>
                <c:pt idx="5">
                  <c:v>4.8</c:v>
                </c:pt>
                <c:pt idx="6">
                  <c:v>2.1</c:v>
                </c:pt>
                <c:pt idx="7" formatCode="#,##0.00_);[Red]\(#,##0.00\)">
                  <c:v>1.95</c:v>
                </c:pt>
                <c:pt idx="8" formatCode="#,##0.00_);[Red]\(#,##0.00\)">
                  <c:v>1.92</c:v>
                </c:pt>
                <c:pt idx="9" formatCode="#,##0.00_);[Red]\(#,##0.00\)">
                  <c:v>1.89</c:v>
                </c:pt>
                <c:pt idx="10" formatCode="#,##0.00_);[Red]\(#,##0.00\)">
                  <c:v>2</c:v>
                </c:pt>
                <c:pt idx="11" formatCode="#,##0.00_);[Red]\(#,##0.00\)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C1-4C2B-A229-C017DB3E57E0}"/>
            </c:ext>
          </c:extLst>
        </c:ser>
        <c:ser>
          <c:idx val="2"/>
          <c:order val="2"/>
          <c:tx>
            <c:strRef>
              <c:f>Grap!$B$43</c:f>
              <c:strCache>
                <c:ptCount val="1"/>
                <c:pt idx="0">
                  <c:v>LD2 BIG</c:v>
                </c:pt>
              </c:strCache>
            </c:strRef>
          </c:tx>
          <c:spPr>
            <a:ln>
              <a:solidFill>
                <a:schemeClr val="accent5">
                  <a:lumMod val="50000"/>
                </a:schemeClr>
              </a:solidFill>
              <a:headEnd type="none"/>
            </a:ln>
          </c:spPr>
          <c:marker>
            <c:symbol val="x"/>
            <c:size val="5"/>
          </c:marker>
          <c:cat>
            <c:strRef>
              <c:f>Grap!$C$40:$N$40</c:f>
              <c:strCache>
                <c:ptCount val="12"/>
                <c:pt idx="0">
                  <c:v>16上期</c:v>
                </c:pt>
                <c:pt idx="1">
                  <c:v>16下期</c:v>
                </c:pt>
                <c:pt idx="2">
                  <c:v>17上期</c:v>
                </c:pt>
                <c:pt idx="3">
                  <c:v>17下期</c:v>
                </c:pt>
                <c:pt idx="4">
                  <c:v>18上期</c:v>
                </c:pt>
                <c:pt idx="5">
                  <c:v>18下期</c:v>
                </c:pt>
                <c:pt idx="6">
                  <c:v>19上期</c:v>
                </c:pt>
                <c:pt idx="7">
                  <c:v>19下期</c:v>
                </c:pt>
                <c:pt idx="8">
                  <c:v>20上期</c:v>
                </c:pt>
                <c:pt idx="9">
                  <c:v>20下期</c:v>
                </c:pt>
                <c:pt idx="10">
                  <c:v>21上期</c:v>
                </c:pt>
                <c:pt idx="11">
                  <c:v>21下期</c:v>
                </c:pt>
              </c:strCache>
            </c:strRef>
          </c:cat>
          <c:val>
            <c:numRef>
              <c:f>Grap!$C$43:$N$43</c:f>
              <c:numCache>
                <c:formatCode>General</c:formatCode>
                <c:ptCount val="12"/>
                <c:pt idx="2" formatCode="#,##0.0_);[Red]\(#,##0.0\)">
                  <c:v>18.600000000000001</c:v>
                </c:pt>
                <c:pt idx="3" formatCode="#,##0.0_);[Red]\(#,##0.0\)">
                  <c:v>18.2</c:v>
                </c:pt>
                <c:pt idx="4" formatCode="#,##0.0_);[Red]\(#,##0.0\)">
                  <c:v>15.6</c:v>
                </c:pt>
                <c:pt idx="5" formatCode="#,##0.0_);[Red]\(#,##0.0\)">
                  <c:v>14.3</c:v>
                </c:pt>
                <c:pt idx="6" formatCode="#,##0.0_);[Red]\(#,##0.0\)">
                  <c:v>13.9</c:v>
                </c:pt>
                <c:pt idx="7" formatCode="#,##0.0_);[Red]\(#,##0.0\)">
                  <c:v>13.6</c:v>
                </c:pt>
                <c:pt idx="8" formatCode="#,##0.00_);[Red]\(#,##0.00\)">
                  <c:v>12.2</c:v>
                </c:pt>
                <c:pt idx="9" formatCode="#,##0.00_);[Red]\(#,##0.00\)">
                  <c:v>11.5</c:v>
                </c:pt>
                <c:pt idx="10" formatCode="#,##0.00_);[Red]\(#,##0.00\)">
                  <c:v>10</c:v>
                </c:pt>
                <c:pt idx="11" formatCode="#,##0.00_);[Red]\(#,##0.00\)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C1-4C2B-A229-C017DB3E57E0}"/>
            </c:ext>
          </c:extLst>
        </c:ser>
        <c:ser>
          <c:idx val="3"/>
          <c:order val="3"/>
          <c:tx>
            <c:strRef>
              <c:f>Grap!$B$44</c:f>
              <c:strCache>
                <c:ptCount val="1"/>
                <c:pt idx="0">
                  <c:v>LD2 MEDIUM</c:v>
                </c:pt>
              </c:strCache>
            </c:strRef>
          </c:tx>
          <c:spPr>
            <a:ln cap="flat">
              <a:solidFill>
                <a:srgbClr val="0070C0"/>
              </a:solidFill>
              <a:bevel/>
              <a:tailEnd type="none"/>
            </a:ln>
          </c:spPr>
          <c:marker>
            <c:symbol val="triangle"/>
            <c:size val="5"/>
            <c:spPr>
              <a:solidFill>
                <a:srgbClr val="0070C0"/>
              </a:solidFill>
            </c:spPr>
          </c:marker>
          <c:cat>
            <c:strRef>
              <c:f>Grap!$C$40:$N$40</c:f>
              <c:strCache>
                <c:ptCount val="12"/>
                <c:pt idx="0">
                  <c:v>16上期</c:v>
                </c:pt>
                <c:pt idx="1">
                  <c:v>16下期</c:v>
                </c:pt>
                <c:pt idx="2">
                  <c:v>17上期</c:v>
                </c:pt>
                <c:pt idx="3">
                  <c:v>17下期</c:v>
                </c:pt>
                <c:pt idx="4">
                  <c:v>18上期</c:v>
                </c:pt>
                <c:pt idx="5">
                  <c:v>18下期</c:v>
                </c:pt>
                <c:pt idx="6">
                  <c:v>19上期</c:v>
                </c:pt>
                <c:pt idx="7">
                  <c:v>19下期</c:v>
                </c:pt>
                <c:pt idx="8">
                  <c:v>20上期</c:v>
                </c:pt>
                <c:pt idx="9">
                  <c:v>20下期</c:v>
                </c:pt>
                <c:pt idx="10">
                  <c:v>21上期</c:v>
                </c:pt>
                <c:pt idx="11">
                  <c:v>21下期</c:v>
                </c:pt>
              </c:strCache>
            </c:strRef>
          </c:cat>
          <c:val>
            <c:numRef>
              <c:f>Grap!$C$44:$N$44</c:f>
              <c:numCache>
                <c:formatCode>General</c:formatCode>
                <c:ptCount val="12"/>
                <c:pt idx="2" formatCode="#,##0.0_);[Red]\(#,##0.0\)">
                  <c:v>15.5</c:v>
                </c:pt>
                <c:pt idx="3" formatCode="#,##0.0_);[Red]\(#,##0.0\)">
                  <c:v>14.6</c:v>
                </c:pt>
                <c:pt idx="4" formatCode="#,##0.0_);[Red]\(#,##0.0\)">
                  <c:v>10.4</c:v>
                </c:pt>
                <c:pt idx="5" formatCode="#,##0.0_);[Red]\(#,##0.0\)">
                  <c:v>9.8000000000000007</c:v>
                </c:pt>
                <c:pt idx="6" formatCode="#,##0.0_);[Red]\(#,##0.0\)">
                  <c:v>7.4</c:v>
                </c:pt>
                <c:pt idx="7" formatCode="#,##0.0_);[Red]\(#,##0.0\)">
                  <c:v>6.8</c:v>
                </c:pt>
                <c:pt idx="8" formatCode="#,##0.00_);[Red]\(#,##0.00\)">
                  <c:v>6.9</c:v>
                </c:pt>
                <c:pt idx="9" formatCode="#,##0.00_);[Red]\(#,##0.00\)">
                  <c:v>6.5</c:v>
                </c:pt>
                <c:pt idx="10" formatCode="#,##0.00_);[Red]\(#,##0.00\)">
                  <c:v>6</c:v>
                </c:pt>
                <c:pt idx="11" formatCode="#,##0.00_);[Red]\(#,##0.00\)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9C1-4C2B-A229-C017DB3E57E0}"/>
            </c:ext>
          </c:extLst>
        </c:ser>
        <c:ser>
          <c:idx val="4"/>
          <c:order val="4"/>
          <c:tx>
            <c:strRef>
              <c:f>Grap!$B$45</c:f>
              <c:strCache>
                <c:ptCount val="1"/>
                <c:pt idx="0">
                  <c:v>LBP BIG</c:v>
                </c:pt>
              </c:strCache>
            </c:strRef>
          </c:tx>
          <c:spPr>
            <a:ln>
              <a:solidFill>
                <a:schemeClr val="accent6">
                  <a:lumMod val="75000"/>
                </a:schemeClr>
              </a:solidFill>
              <a:tailEnd type="none"/>
            </a:ln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Grap!$C$40:$N$40</c:f>
              <c:strCache>
                <c:ptCount val="12"/>
                <c:pt idx="0">
                  <c:v>16上期</c:v>
                </c:pt>
                <c:pt idx="1">
                  <c:v>16下期</c:v>
                </c:pt>
                <c:pt idx="2">
                  <c:v>17上期</c:v>
                </c:pt>
                <c:pt idx="3">
                  <c:v>17下期</c:v>
                </c:pt>
                <c:pt idx="4">
                  <c:v>18上期</c:v>
                </c:pt>
                <c:pt idx="5">
                  <c:v>18下期</c:v>
                </c:pt>
                <c:pt idx="6">
                  <c:v>19上期</c:v>
                </c:pt>
                <c:pt idx="7">
                  <c:v>19下期</c:v>
                </c:pt>
                <c:pt idx="8">
                  <c:v>20上期</c:v>
                </c:pt>
                <c:pt idx="9">
                  <c:v>20下期</c:v>
                </c:pt>
                <c:pt idx="10">
                  <c:v>21上期</c:v>
                </c:pt>
                <c:pt idx="11">
                  <c:v>21下期</c:v>
                </c:pt>
              </c:strCache>
            </c:strRef>
          </c:cat>
          <c:val>
            <c:numRef>
              <c:f>Grap!$C$45:$N$45</c:f>
              <c:numCache>
                <c:formatCode>General</c:formatCode>
                <c:ptCount val="12"/>
                <c:pt idx="4" formatCode="#,##0.000_);[Red]\(#,##0.000\)">
                  <c:v>19.574999999999999</c:v>
                </c:pt>
                <c:pt idx="5" formatCode="#,##0.00_);[Red]\(#,##0.00\)">
                  <c:v>12.15</c:v>
                </c:pt>
                <c:pt idx="6" formatCode="#,##0.000_);[Red]\(#,##0.000\)">
                  <c:v>9.4450000000000003</c:v>
                </c:pt>
                <c:pt idx="7" formatCode="#,##0.0_);[Red]\(#,##0.0\)">
                  <c:v>9.1999999999999993</c:v>
                </c:pt>
                <c:pt idx="8" formatCode="#,##0.000_);[Red]\(#,##0.000\)">
                  <c:v>8.6</c:v>
                </c:pt>
                <c:pt idx="9" formatCode="#,##0.000_);[Red]\(#,##0.000\)">
                  <c:v>8.1999999999999993</c:v>
                </c:pt>
                <c:pt idx="10" formatCode="#,##0.000_);[Red]\(#,##0.000\)">
                  <c:v>7</c:v>
                </c:pt>
                <c:pt idx="11" formatCode="#,##0.000_);[Red]\(#,##0.000\)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9C1-4C2B-A229-C017DB3E57E0}"/>
            </c:ext>
          </c:extLst>
        </c:ser>
        <c:ser>
          <c:idx val="5"/>
          <c:order val="5"/>
          <c:tx>
            <c:strRef>
              <c:f>Grap!$B$46</c:f>
              <c:strCache>
                <c:ptCount val="1"/>
                <c:pt idx="0">
                  <c:v>LBP MEDIUM</c:v>
                </c:pt>
              </c:strCache>
            </c:strRef>
          </c:tx>
          <c:spPr>
            <a:ln>
              <a:solidFill>
                <a:schemeClr val="accent6">
                  <a:lumMod val="50000"/>
                </a:schemeClr>
              </a:solidFill>
              <a:headEnd type="none"/>
            </a:ln>
          </c:spPr>
          <c:marker>
            <c:symbol val="star"/>
            <c:size val="5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c:spPr>
          </c:marker>
          <c:cat>
            <c:strRef>
              <c:f>Grap!$C$40:$N$40</c:f>
              <c:strCache>
                <c:ptCount val="12"/>
                <c:pt idx="0">
                  <c:v>16上期</c:v>
                </c:pt>
                <c:pt idx="1">
                  <c:v>16下期</c:v>
                </c:pt>
                <c:pt idx="2">
                  <c:v>17上期</c:v>
                </c:pt>
                <c:pt idx="3">
                  <c:v>17下期</c:v>
                </c:pt>
                <c:pt idx="4">
                  <c:v>18上期</c:v>
                </c:pt>
                <c:pt idx="5">
                  <c:v>18下期</c:v>
                </c:pt>
                <c:pt idx="6">
                  <c:v>19上期</c:v>
                </c:pt>
                <c:pt idx="7">
                  <c:v>19下期</c:v>
                </c:pt>
                <c:pt idx="8">
                  <c:v>20上期</c:v>
                </c:pt>
                <c:pt idx="9">
                  <c:v>20下期</c:v>
                </c:pt>
                <c:pt idx="10">
                  <c:v>21上期</c:v>
                </c:pt>
                <c:pt idx="11">
                  <c:v>21下期</c:v>
                </c:pt>
              </c:strCache>
            </c:strRef>
          </c:cat>
          <c:val>
            <c:numRef>
              <c:f>Grap!$C$46:$N$46</c:f>
              <c:numCache>
                <c:formatCode>General</c:formatCode>
                <c:ptCount val="12"/>
                <c:pt idx="4" formatCode="#,##0.0_);[Red]\(#,##0.0\)">
                  <c:v>17.399999999999999</c:v>
                </c:pt>
                <c:pt idx="5" formatCode="#,##0_);[Red]\(#,##0\)">
                  <c:v>12</c:v>
                </c:pt>
                <c:pt idx="6" formatCode="#,##0.00_);[Red]\(#,##0.00\)">
                  <c:v>8.5500000000000007</c:v>
                </c:pt>
                <c:pt idx="7" formatCode="#,##0.0_);[Red]\(#,##0.0\)">
                  <c:v>7.2</c:v>
                </c:pt>
                <c:pt idx="8" formatCode="#,##0.000_);[Red]\(#,##0.000\)">
                  <c:v>6.2</c:v>
                </c:pt>
                <c:pt idx="9" formatCode="#,##0.000_);[Red]\(#,##0.000\)">
                  <c:v>5.8</c:v>
                </c:pt>
                <c:pt idx="10" formatCode="#,##0.000_);[Red]\(#,##0.000\)">
                  <c:v>4</c:v>
                </c:pt>
                <c:pt idx="11" formatCode="#,##0.000_);[Red]\(#,##0.000\)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9C1-4C2B-A229-C017DB3E5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826176"/>
        <c:axId val="130094592"/>
      </c:lineChart>
      <c:catAx>
        <c:axId val="129826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lang="ja-JP" sz="1000"/>
            </a:pPr>
            <a:endParaRPr lang="ja-JP"/>
          </a:p>
        </c:txPr>
        <c:crossAx val="130094592"/>
        <c:crosses val="autoZero"/>
        <c:auto val="1"/>
        <c:lblAlgn val="ctr"/>
        <c:lblOffset val="100"/>
        <c:noMultiLvlLbl val="0"/>
      </c:catAx>
      <c:valAx>
        <c:axId val="130094592"/>
        <c:scaling>
          <c:orientation val="minMax"/>
          <c:max val="25"/>
          <c:min val="0"/>
        </c:scaling>
        <c:delete val="0"/>
        <c:axPos val="l"/>
        <c:numFmt formatCode="#,##0_);[Red]\(#,##0\)" sourceLinked="0"/>
        <c:majorTickMark val="none"/>
        <c:minorTickMark val="none"/>
        <c:tickLblPos val="nextTo"/>
        <c:txPr>
          <a:bodyPr/>
          <a:lstStyle/>
          <a:p>
            <a:pPr>
              <a:defRPr lang="ja-JP" sz="1200"/>
            </a:pPr>
            <a:endParaRPr lang="ja-JP"/>
          </a:p>
        </c:txPr>
        <c:crossAx val="129826176"/>
        <c:crosses val="autoZero"/>
        <c:crossBetween val="between"/>
        <c:majorUnit val="5"/>
        <c:minorUnit val="1"/>
      </c:valAx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1.781375765529309E-2"/>
          <c:y val="0.86778172731617809"/>
          <c:w val="0.98218624234470686"/>
          <c:h val="0.11872373415092081"/>
        </c:manualLayout>
      </c:layout>
      <c:overlay val="0"/>
      <c:txPr>
        <a:bodyPr/>
        <a:lstStyle/>
        <a:p>
          <a:pPr>
            <a:defRPr lang="ja-JP" sz="1000"/>
          </a:pPr>
          <a:endParaRPr lang="ja-JP"/>
        </a:p>
      </c:txPr>
    </c:legend>
    <c:plotVisOnly val="1"/>
    <c:dispBlanksAs val="gap"/>
    <c:showDLblsOverMax val="0"/>
  </c:chart>
  <c:spPr>
    <a:noFill/>
    <a:ln>
      <a:solidFill>
        <a:schemeClr val="accent1">
          <a:lumMod val="40000"/>
          <a:lumOff val="60000"/>
        </a:schemeClr>
      </a:solidFill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600" b="1" i="0" u="none" strike="noStrike" kern="1200" spc="0" baseline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pPr>
            <a:r>
              <a:rPr lang="ja-JP" sz="1600" b="1" i="0" u="none" strike="noStrike" kern="1200" baseline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廃棄物削減の成果</a:t>
            </a:r>
            <a:endParaRPr lang="en-US" sz="1600" b="1" i="0" u="none" strike="noStrike" kern="1200" baseline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600" b="1" i="0" u="none" strike="noStrike" kern="1200" spc="0" baseline="0">
              <a:solidFill>
                <a:srgbClr val="00B050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5189896579494014"/>
          <c:y val="0.21709238476823259"/>
          <c:w val="0.74312566148221559"/>
          <c:h val="0.563305287624351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PowerPoint]Sheet1'!$B$3</c:f>
              <c:strCache>
                <c:ptCount val="1"/>
                <c:pt idx="0">
                  <c:v>目標（トン）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'[Chart in Microsoft PowerPoint]Sheet1'!$A$4:$A$8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'[Chart in Microsoft PowerPoint]Sheet1'!$B$4:$B$8</c:f>
              <c:numCache>
                <c:formatCode>General</c:formatCode>
                <c:ptCount val="5"/>
                <c:pt idx="0" formatCode="0.00">
                  <c:v>161</c:v>
                </c:pt>
                <c:pt idx="1">
                  <c:v>176.12</c:v>
                </c:pt>
                <c:pt idx="2">
                  <c:v>177.67</c:v>
                </c:pt>
                <c:pt idx="3">
                  <c:v>189.89</c:v>
                </c:pt>
                <c:pt idx="4">
                  <c:v>191.99109999999999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47-49E5-B0B0-3A7256D03BB5}"/>
            </c:ext>
          </c:extLst>
        </c:ser>
        <c:ser>
          <c:idx val="1"/>
          <c:order val="1"/>
          <c:tx>
            <c:strRef>
              <c:f>'[Chart in Microsoft PowerPoint]Sheet1'!$C$3</c:f>
              <c:strCache>
                <c:ptCount val="1"/>
                <c:pt idx="0">
                  <c:v>実績（トン）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'[Chart in Microsoft PowerPoint]Sheet1'!$A$4:$A$8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'[Chart in Microsoft PowerPoint]Sheet1'!$C$4:$C$8</c:f>
              <c:numCache>
                <c:formatCode>General</c:formatCode>
                <c:ptCount val="5"/>
                <c:pt idx="0">
                  <c:v>135.32</c:v>
                </c:pt>
                <c:pt idx="1">
                  <c:v>146.99</c:v>
                </c:pt>
                <c:pt idx="2">
                  <c:v>146.56</c:v>
                </c:pt>
                <c:pt idx="3">
                  <c:v>155.21</c:v>
                </c:pt>
                <c:pt idx="4">
                  <c:v>154.5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47-49E5-B0B0-3A7256D03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29428480"/>
        <c:axId val="129430272"/>
      </c:barChart>
      <c:lineChart>
        <c:grouping val="standard"/>
        <c:varyColors val="0"/>
        <c:ser>
          <c:idx val="2"/>
          <c:order val="2"/>
          <c:tx>
            <c:strRef>
              <c:f>'[Chart in Microsoft PowerPoint]Sheet1'!$D$3</c:f>
              <c:strCache>
                <c:ptCount val="1"/>
                <c:pt idx="0">
                  <c:v>削減% 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'[Chart in Microsoft PowerPoint]Sheet1'!$A$4:$A$8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'[Chart in Microsoft PowerPoint]Sheet1'!$D$4:$D$8</c:f>
              <c:numCache>
                <c:formatCode>0.0%</c:formatCode>
                <c:ptCount val="5"/>
                <c:pt idx="0">
                  <c:v>0.15950310559006214</c:v>
                </c:pt>
                <c:pt idx="1">
                  <c:v>0.16539859186918007</c:v>
                </c:pt>
                <c:pt idx="2">
                  <c:v>0.1750999043169921</c:v>
                </c:pt>
                <c:pt idx="3">
                  <c:v>0.18263205013428818</c:v>
                </c:pt>
                <c:pt idx="4">
                  <c:v>0.19527519765239112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247-49E5-B0B0-3A7256D03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987136"/>
        <c:axId val="129431808"/>
      </c:lineChart>
      <c:catAx>
        <c:axId val="12942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9430272"/>
        <c:crosses val="autoZero"/>
        <c:auto val="1"/>
        <c:lblAlgn val="ctr"/>
        <c:lblOffset val="100"/>
        <c:noMultiLvlLbl val="0"/>
      </c:catAx>
      <c:valAx>
        <c:axId val="129430272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9428480"/>
        <c:crosses val="autoZero"/>
        <c:crossBetween val="between"/>
      </c:valAx>
      <c:valAx>
        <c:axId val="129431808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8987136"/>
        <c:crosses val="max"/>
        <c:crossBetween val="between"/>
      </c:valAx>
      <c:catAx>
        <c:axId val="128987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9431808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5351-4DC6-B513-FA23B5A30CE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51-4DC6-B513-FA23B5A30CE2}"/>
                </c:ext>
              </c:extLst>
            </c:dLbl>
            <c:dLbl>
              <c:idx val="8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5351-4DC6-B513-FA23B5A30CE2}"/>
                </c:ext>
              </c:extLst>
            </c:dLbl>
            <c:dLbl>
              <c:idx val="16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351-4DC6-B513-FA23B5A30CE2}"/>
                </c:ext>
              </c:extLst>
            </c:dLbl>
            <c:dLbl>
              <c:idx val="2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5351-4DC6-B513-FA23B5A30CE2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51-4DC6-B513-FA23B5A30CE2}"/>
                </c:ext>
              </c:extLst>
            </c:dLbl>
            <c:dLbl>
              <c:idx val="28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5351-4DC6-B513-FA23B5A30CE2}"/>
                </c:ext>
              </c:extLst>
            </c:dLbl>
            <c:dLbl>
              <c:idx val="32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5351-4DC6-B513-FA23B5A30CE2}"/>
                </c:ext>
              </c:extLst>
            </c:dLbl>
            <c:dLbl>
              <c:idx val="60"/>
              <c:layout>
                <c:manualLayout>
                  <c:x val="-9.4205295143402909E-2"/>
                  <c:y val="-6.87650196306624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2F5A-4805-BFEA-213A7952EC01}"/>
                </c:ext>
              </c:extLst>
            </c:dLbl>
            <c:dLbl>
              <c:idx val="6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5A-4805-BFEA-213A7952EC01}"/>
                </c:ext>
              </c:extLst>
            </c:dLbl>
            <c:dLbl>
              <c:idx val="68"/>
              <c:layout>
                <c:manualLayout>
                  <c:x val="-8.8007405019188675E-2"/>
                  <c:y val="-7.39256367266897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F5A-4805-BFEA-213A7952EC01}"/>
                </c:ext>
              </c:extLst>
            </c:dLbl>
            <c:dLbl>
              <c:idx val="71"/>
              <c:layout>
                <c:manualLayout>
                  <c:x val="-4.3665114709617626E-3"/>
                  <c:y val="-7.39256367266896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F5A-4805-BFEA-213A7952EC01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Parts!$C$2:$BV$3</c:f>
              <c:multiLvlStrCache>
                <c:ptCount val="72"/>
                <c:lvl>
                  <c:pt idx="0">
                    <c:v>1月</c:v>
                  </c:pt>
                  <c:pt idx="1">
                    <c:v>2月</c:v>
                  </c:pt>
                  <c:pt idx="2">
                    <c:v>3月</c:v>
                  </c:pt>
                  <c:pt idx="3">
                    <c:v>4月</c:v>
                  </c:pt>
                  <c:pt idx="4">
                    <c:v>5月</c:v>
                  </c:pt>
                  <c:pt idx="5">
                    <c:v>6月</c:v>
                  </c:pt>
                  <c:pt idx="6">
                    <c:v>7月</c:v>
                  </c:pt>
                  <c:pt idx="7">
                    <c:v>8月</c:v>
                  </c:pt>
                  <c:pt idx="8">
                    <c:v>9月</c:v>
                  </c:pt>
                  <c:pt idx="9">
                    <c:v>10月</c:v>
                  </c:pt>
                  <c:pt idx="10">
                    <c:v>11月</c:v>
                  </c:pt>
                  <c:pt idx="11">
                    <c:v>12月</c:v>
                  </c:pt>
                  <c:pt idx="12">
                    <c:v>1月</c:v>
                  </c:pt>
                  <c:pt idx="13">
                    <c:v>2月</c:v>
                  </c:pt>
                  <c:pt idx="14">
                    <c:v>3月</c:v>
                  </c:pt>
                  <c:pt idx="15">
                    <c:v>4月</c:v>
                  </c:pt>
                  <c:pt idx="16">
                    <c:v>5月</c:v>
                  </c:pt>
                  <c:pt idx="17">
                    <c:v>6月</c:v>
                  </c:pt>
                  <c:pt idx="18">
                    <c:v>7月</c:v>
                  </c:pt>
                  <c:pt idx="19">
                    <c:v>8月</c:v>
                  </c:pt>
                  <c:pt idx="20">
                    <c:v>9月</c:v>
                  </c:pt>
                  <c:pt idx="21">
                    <c:v>10月</c:v>
                  </c:pt>
                  <c:pt idx="22">
                    <c:v>11月</c:v>
                  </c:pt>
                  <c:pt idx="23">
                    <c:v>12月</c:v>
                  </c:pt>
                  <c:pt idx="24">
                    <c:v>1月</c:v>
                  </c:pt>
                  <c:pt idx="25">
                    <c:v>2月</c:v>
                  </c:pt>
                  <c:pt idx="26">
                    <c:v>3月</c:v>
                  </c:pt>
                  <c:pt idx="27">
                    <c:v>4月</c:v>
                  </c:pt>
                  <c:pt idx="28">
                    <c:v>5月</c:v>
                  </c:pt>
                  <c:pt idx="29">
                    <c:v>6月</c:v>
                  </c:pt>
                  <c:pt idx="30">
                    <c:v>7月</c:v>
                  </c:pt>
                  <c:pt idx="31">
                    <c:v>8月</c:v>
                  </c:pt>
                  <c:pt idx="32">
                    <c:v>9月</c:v>
                  </c:pt>
                  <c:pt idx="33">
                    <c:v>10月</c:v>
                  </c:pt>
                  <c:pt idx="34">
                    <c:v>11月</c:v>
                  </c:pt>
                  <c:pt idx="35">
                    <c:v>12月</c:v>
                  </c:pt>
                  <c:pt idx="36">
                    <c:v>1月</c:v>
                  </c:pt>
                  <c:pt idx="37">
                    <c:v>2月</c:v>
                  </c:pt>
                  <c:pt idx="38">
                    <c:v>3月</c:v>
                  </c:pt>
                  <c:pt idx="39">
                    <c:v>4月</c:v>
                  </c:pt>
                  <c:pt idx="40">
                    <c:v>5月</c:v>
                  </c:pt>
                  <c:pt idx="41">
                    <c:v>6月</c:v>
                  </c:pt>
                  <c:pt idx="42">
                    <c:v>7月</c:v>
                  </c:pt>
                  <c:pt idx="43">
                    <c:v>8月</c:v>
                  </c:pt>
                  <c:pt idx="44">
                    <c:v>9月</c:v>
                  </c:pt>
                  <c:pt idx="45">
                    <c:v>10月</c:v>
                  </c:pt>
                  <c:pt idx="46">
                    <c:v>11月</c:v>
                  </c:pt>
                  <c:pt idx="47">
                    <c:v>12月</c:v>
                  </c:pt>
                  <c:pt idx="48">
                    <c:v>1月</c:v>
                  </c:pt>
                  <c:pt idx="49">
                    <c:v>2月</c:v>
                  </c:pt>
                  <c:pt idx="50">
                    <c:v>3月</c:v>
                  </c:pt>
                  <c:pt idx="51">
                    <c:v>4月</c:v>
                  </c:pt>
                  <c:pt idx="52">
                    <c:v>5月</c:v>
                  </c:pt>
                  <c:pt idx="53">
                    <c:v>6月</c:v>
                  </c:pt>
                  <c:pt idx="54">
                    <c:v>7月</c:v>
                  </c:pt>
                  <c:pt idx="55">
                    <c:v>8月</c:v>
                  </c:pt>
                  <c:pt idx="56">
                    <c:v>9月</c:v>
                  </c:pt>
                  <c:pt idx="57">
                    <c:v>10月</c:v>
                  </c:pt>
                  <c:pt idx="58">
                    <c:v>11月</c:v>
                  </c:pt>
                  <c:pt idx="59">
                    <c:v>12月</c:v>
                  </c:pt>
                  <c:pt idx="60">
                    <c:v>1月</c:v>
                  </c:pt>
                  <c:pt idx="61">
                    <c:v>2月</c:v>
                  </c:pt>
                  <c:pt idx="62">
                    <c:v>3月</c:v>
                  </c:pt>
                  <c:pt idx="63">
                    <c:v>4月</c:v>
                  </c:pt>
                  <c:pt idx="64">
                    <c:v>5月</c:v>
                  </c:pt>
                  <c:pt idx="65">
                    <c:v>6月</c:v>
                  </c:pt>
                  <c:pt idx="66">
                    <c:v>7月</c:v>
                  </c:pt>
                  <c:pt idx="67">
                    <c:v>8月</c:v>
                  </c:pt>
                  <c:pt idx="68">
                    <c:v>9月</c:v>
                  </c:pt>
                  <c:pt idx="69">
                    <c:v>10月</c:v>
                  </c:pt>
                  <c:pt idx="70">
                    <c:v>11月</c:v>
                  </c:pt>
                  <c:pt idx="71">
                    <c:v>12月</c:v>
                  </c:pt>
                </c:lvl>
                <c:lvl>
                  <c:pt idx="0">
                    <c:v>2016</c:v>
                  </c:pt>
                  <c:pt idx="12">
                    <c:v>2017</c:v>
                  </c:pt>
                  <c:pt idx="24">
                    <c:v>2018</c:v>
                  </c:pt>
                  <c:pt idx="36">
                    <c:v>2019</c:v>
                  </c:pt>
                  <c:pt idx="48">
                    <c:v>2020</c:v>
                  </c:pt>
                  <c:pt idx="60">
                    <c:v>2021</c:v>
                  </c:pt>
                </c:lvl>
              </c:multiLvlStrCache>
            </c:multiLvlStrRef>
          </c:cat>
          <c:val>
            <c:numRef>
              <c:f>Parts!$C$6:$BV$6</c:f>
              <c:numCache>
                <c:formatCode>General</c:formatCode>
                <c:ptCount val="72"/>
                <c:pt idx="0">
                  <c:v>17.5</c:v>
                </c:pt>
                <c:pt idx="1">
                  <c:v>13</c:v>
                </c:pt>
                <c:pt idx="2">
                  <c:v>11</c:v>
                </c:pt>
                <c:pt idx="3">
                  <c:v>9</c:v>
                </c:pt>
                <c:pt idx="4">
                  <c:v>12</c:v>
                </c:pt>
                <c:pt idx="5">
                  <c:v>10.5</c:v>
                </c:pt>
                <c:pt idx="6">
                  <c:v>12</c:v>
                </c:pt>
                <c:pt idx="7">
                  <c:v>11</c:v>
                </c:pt>
                <c:pt idx="8">
                  <c:v>13.5</c:v>
                </c:pt>
                <c:pt idx="9">
                  <c:v>10</c:v>
                </c:pt>
                <c:pt idx="10">
                  <c:v>8.5</c:v>
                </c:pt>
                <c:pt idx="11">
                  <c:v>8.5</c:v>
                </c:pt>
                <c:pt idx="12">
                  <c:v>8.5</c:v>
                </c:pt>
                <c:pt idx="13">
                  <c:v>9</c:v>
                </c:pt>
                <c:pt idx="14">
                  <c:v>8.5</c:v>
                </c:pt>
                <c:pt idx="15">
                  <c:v>7.5</c:v>
                </c:pt>
                <c:pt idx="16">
                  <c:v>10</c:v>
                </c:pt>
                <c:pt idx="17">
                  <c:v>5.5</c:v>
                </c:pt>
                <c:pt idx="18">
                  <c:v>7.5</c:v>
                </c:pt>
                <c:pt idx="19">
                  <c:v>6</c:v>
                </c:pt>
                <c:pt idx="20">
                  <c:v>6</c:v>
                </c:pt>
                <c:pt idx="21">
                  <c:v>7</c:v>
                </c:pt>
                <c:pt idx="22">
                  <c:v>5.5</c:v>
                </c:pt>
                <c:pt idx="23">
                  <c:v>7</c:v>
                </c:pt>
                <c:pt idx="24">
                  <c:v>4</c:v>
                </c:pt>
                <c:pt idx="25">
                  <c:v>3.5</c:v>
                </c:pt>
                <c:pt idx="26">
                  <c:v>4.5</c:v>
                </c:pt>
                <c:pt idx="27">
                  <c:v>5</c:v>
                </c:pt>
                <c:pt idx="28">
                  <c:v>9.5</c:v>
                </c:pt>
                <c:pt idx="29">
                  <c:v>5</c:v>
                </c:pt>
                <c:pt idx="30">
                  <c:v>4</c:v>
                </c:pt>
                <c:pt idx="31">
                  <c:v>5</c:v>
                </c:pt>
                <c:pt idx="32">
                  <c:v>7</c:v>
                </c:pt>
                <c:pt idx="33">
                  <c:v>4.5</c:v>
                </c:pt>
                <c:pt idx="34">
                  <c:v>4</c:v>
                </c:pt>
                <c:pt idx="35">
                  <c:v>3.5</c:v>
                </c:pt>
                <c:pt idx="36">
                  <c:v>4.5</c:v>
                </c:pt>
                <c:pt idx="37">
                  <c:v>3.5</c:v>
                </c:pt>
                <c:pt idx="38">
                  <c:v>3.5</c:v>
                </c:pt>
                <c:pt idx="39">
                  <c:v>2.8</c:v>
                </c:pt>
                <c:pt idx="40">
                  <c:v>3.85</c:v>
                </c:pt>
                <c:pt idx="41">
                  <c:v>4.7850000000000001</c:v>
                </c:pt>
                <c:pt idx="42">
                  <c:v>3.2949999999999999</c:v>
                </c:pt>
                <c:pt idx="43">
                  <c:v>3.2650000000000001</c:v>
                </c:pt>
                <c:pt idx="44">
                  <c:v>4.2</c:v>
                </c:pt>
                <c:pt idx="45">
                  <c:v>3.335</c:v>
                </c:pt>
                <c:pt idx="46">
                  <c:v>3.73</c:v>
                </c:pt>
                <c:pt idx="47">
                  <c:v>3.8200000000000003</c:v>
                </c:pt>
                <c:pt idx="48" formatCode="0.0">
                  <c:v>4.585</c:v>
                </c:pt>
                <c:pt idx="49" formatCode="0.0">
                  <c:v>4.22</c:v>
                </c:pt>
                <c:pt idx="50" formatCode="0.0">
                  <c:v>3.95</c:v>
                </c:pt>
                <c:pt idx="51" formatCode="0.0">
                  <c:v>4.9649999999999999</c:v>
                </c:pt>
                <c:pt idx="52" formatCode="0.0">
                  <c:v>4.3100000000000005</c:v>
                </c:pt>
                <c:pt idx="53" formatCode="0.0">
                  <c:v>4.125</c:v>
                </c:pt>
                <c:pt idx="54" formatCode="0.0">
                  <c:v>3.8725000000000001</c:v>
                </c:pt>
                <c:pt idx="55" formatCode="0.0">
                  <c:v>4.3574999999999999</c:v>
                </c:pt>
                <c:pt idx="56" formatCode="0.0">
                  <c:v>4.1325000000000003</c:v>
                </c:pt>
                <c:pt idx="57" formatCode="0.0">
                  <c:v>3.4674999999999998</c:v>
                </c:pt>
                <c:pt idx="58" formatCode="0.0">
                  <c:v>3.8824999999999998</c:v>
                </c:pt>
                <c:pt idx="59">
                  <c:v>3.6574999999999998</c:v>
                </c:pt>
                <c:pt idx="60" formatCode="0.0">
                  <c:v>4.4474999999999998</c:v>
                </c:pt>
                <c:pt idx="61" formatCode="0.0">
                  <c:v>3.9024999999999999</c:v>
                </c:pt>
                <c:pt idx="62" formatCode="0.0">
                  <c:v>4.2300000000000004</c:v>
                </c:pt>
                <c:pt idx="63" formatCode="0.0">
                  <c:v>4.2549999999999999</c:v>
                </c:pt>
                <c:pt idx="64" formatCode="0.0">
                  <c:v>3.9925000000000002</c:v>
                </c:pt>
                <c:pt idx="65" formatCode="0.0">
                  <c:v>3.7075000000000005</c:v>
                </c:pt>
                <c:pt idx="66" formatCode="0.0">
                  <c:v>3.9074999999999998</c:v>
                </c:pt>
                <c:pt idx="67" formatCode="0.0">
                  <c:v>4.1725000000000003</c:v>
                </c:pt>
                <c:pt idx="68" formatCode="0.0">
                  <c:v>3.9874999999999998</c:v>
                </c:pt>
                <c:pt idx="69" formatCode="0.0">
                  <c:v>4.4824999999999999</c:v>
                </c:pt>
                <c:pt idx="70" formatCode="0.0">
                  <c:v>4.1425000000000001</c:v>
                </c:pt>
                <c:pt idx="71">
                  <c:v>3.91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5351-4DC6-B513-FA23B5A30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88576"/>
        <c:axId val="114098560"/>
      </c:lineChart>
      <c:catAx>
        <c:axId val="11408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4098560"/>
        <c:crosses val="autoZero"/>
        <c:auto val="1"/>
        <c:lblAlgn val="ctr"/>
        <c:lblOffset val="100"/>
        <c:noMultiLvlLbl val="0"/>
      </c:catAx>
      <c:valAx>
        <c:axId val="11409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4088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ja-JP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7662751531058618"/>
          <c:y val="5.1400554097404488E-2"/>
          <c:w val="0.70570341207349085"/>
          <c:h val="0.7474413094196559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Sheet2!$B$7</c:f>
              <c:strCache>
                <c:ptCount val="1"/>
                <c:pt idx="0">
                  <c:v>失敗コスト金額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Sheet2!$F$5:$L$5</c:f>
              <c:strCache>
                <c:ptCount val="7"/>
                <c:pt idx="0">
                  <c:v>2015年</c:v>
                </c:pt>
                <c:pt idx="1">
                  <c:v>2016年</c:v>
                </c:pt>
                <c:pt idx="2">
                  <c:v>2017年</c:v>
                </c:pt>
                <c:pt idx="3">
                  <c:v>2018年</c:v>
                </c:pt>
                <c:pt idx="4">
                  <c:v>2019年</c:v>
                </c:pt>
                <c:pt idx="5">
                  <c:v>2020年</c:v>
                </c:pt>
                <c:pt idx="6">
                  <c:v>2021年</c:v>
                </c:pt>
              </c:strCache>
            </c:strRef>
          </c:cat>
          <c:val>
            <c:numRef>
              <c:f>Sheet2!$F$7:$L$7</c:f>
              <c:numCache>
                <c:formatCode>0.0</c:formatCode>
                <c:ptCount val="7"/>
                <c:pt idx="0">
                  <c:v>8562.1000000000022</c:v>
                </c:pt>
                <c:pt idx="1">
                  <c:v>7155.7200000000012</c:v>
                </c:pt>
                <c:pt idx="2">
                  <c:v>4854.079999999999</c:v>
                </c:pt>
                <c:pt idx="3">
                  <c:v>4043.51</c:v>
                </c:pt>
                <c:pt idx="4">
                  <c:v>4427.13</c:v>
                </c:pt>
                <c:pt idx="5">
                  <c:v>3441.6660000000002</c:v>
                </c:pt>
                <c:pt idx="6">
                  <c:v>2893.0849999999996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3-478C-A95E-87EA6975AC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4229632"/>
        <c:axId val="114219648"/>
      </c:barChart>
      <c:lineChart>
        <c:grouping val="standard"/>
        <c:varyColors val="0"/>
        <c:ser>
          <c:idx val="0"/>
          <c:order val="0"/>
          <c:tx>
            <c:strRef>
              <c:f>Sheet2!$B$6</c:f>
              <c:strCache>
                <c:ptCount val="1"/>
                <c:pt idx="0">
                  <c:v>生産高</c:v>
                </c:pt>
              </c:strCache>
            </c:strRef>
          </c:tx>
          <c:spPr>
            <a:ln w="19050"/>
          </c:spPr>
          <c:marker>
            <c:spPr>
              <a:ln w="19050"/>
            </c:spPr>
          </c:marker>
          <c:cat>
            <c:strRef>
              <c:f>Sheet2!$F$5:$L$5</c:f>
              <c:strCache>
                <c:ptCount val="7"/>
                <c:pt idx="0">
                  <c:v>2015年</c:v>
                </c:pt>
                <c:pt idx="1">
                  <c:v>2016年</c:v>
                </c:pt>
                <c:pt idx="2">
                  <c:v>2017年</c:v>
                </c:pt>
                <c:pt idx="3">
                  <c:v>2018年</c:v>
                </c:pt>
                <c:pt idx="4">
                  <c:v>2019年</c:v>
                </c:pt>
                <c:pt idx="5">
                  <c:v>2020年</c:v>
                </c:pt>
                <c:pt idx="6">
                  <c:v>2021年</c:v>
                </c:pt>
              </c:strCache>
            </c:strRef>
          </c:cat>
          <c:val>
            <c:numRef>
              <c:f>Sheet2!$F$6:$L$6</c:f>
              <c:numCache>
                <c:formatCode>#,##0_);[Red]\(#,##0\)</c:formatCode>
                <c:ptCount val="7"/>
                <c:pt idx="0">
                  <c:v>12358.707060000001</c:v>
                </c:pt>
                <c:pt idx="1">
                  <c:v>13243.861790000001</c:v>
                </c:pt>
                <c:pt idx="2">
                  <c:v>13848.210999999999</c:v>
                </c:pt>
                <c:pt idx="3">
                  <c:v>14943.332</c:v>
                </c:pt>
                <c:pt idx="4">
                  <c:v>14382.236000000001</c:v>
                </c:pt>
                <c:pt idx="5">
                  <c:v>12019.134</c:v>
                </c:pt>
                <c:pt idx="6">
                  <c:v>10979.521000000001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63-478C-A95E-87EA6975AC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215936"/>
        <c:axId val="114218112"/>
      </c:lineChart>
      <c:catAx>
        <c:axId val="114215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114218112"/>
        <c:crosses val="autoZero"/>
        <c:auto val="1"/>
        <c:lblAlgn val="ctr"/>
        <c:lblOffset val="100"/>
        <c:noMultiLvlLbl val="0"/>
      </c:catAx>
      <c:valAx>
        <c:axId val="114218112"/>
        <c:scaling>
          <c:orientation val="minMax"/>
          <c:max val="20000"/>
        </c:scaling>
        <c:delete val="0"/>
        <c:axPos val="l"/>
        <c:majorGridlines/>
        <c:numFmt formatCode="#,##0_);[Red]\(#,##0\)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114215936"/>
        <c:crosses val="autoZero"/>
        <c:crossBetween val="between"/>
        <c:majorUnit val="4000"/>
      </c:valAx>
      <c:valAx>
        <c:axId val="114219648"/>
        <c:scaling>
          <c:orientation val="minMax"/>
          <c:max val="11000"/>
          <c:min val="0"/>
        </c:scaling>
        <c:delete val="0"/>
        <c:axPos val="r"/>
        <c:numFmt formatCode="#,##0_);[Red]\(#,##0\)" sourceLinked="0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114229632"/>
        <c:crosses val="max"/>
        <c:crossBetween val="between"/>
        <c:majorUnit val="3000"/>
      </c:valAx>
      <c:catAx>
        <c:axId val="114229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4219648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30033235425646493"/>
          <c:y val="5.1186270337344825E-2"/>
          <c:w val="0.31150920811086952"/>
          <c:h val="0.12426995790240128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lang="ja-JP"/>
          </a:pPr>
          <a:endParaRPr lang="ja-JP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DDE-4AD2-873F-1462247AEA69}"/>
                </c:ext>
              </c:extLst>
            </c:dLbl>
            <c:dLbl>
              <c:idx val="4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DDE-4AD2-873F-1462247AEA69}"/>
                </c:ext>
              </c:extLst>
            </c:dLbl>
            <c:dLbl>
              <c:idx val="1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DDE-4AD2-873F-1462247AEA69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DDE-4AD2-873F-1462247AEA69}"/>
                </c:ext>
              </c:extLst>
            </c:dLbl>
            <c:dLbl>
              <c:idx val="1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DDDE-4AD2-873F-1462247AEA69}"/>
                </c:ext>
              </c:extLst>
            </c:dLbl>
            <c:dLbl>
              <c:idx val="2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DDE-4AD2-873F-1462247AEA69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DDE-4AD2-873F-1462247AEA69}"/>
                </c:ext>
              </c:extLst>
            </c:dLbl>
            <c:dLbl>
              <c:idx val="29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DDDE-4AD2-873F-1462247AEA69}"/>
                </c:ext>
              </c:extLst>
            </c:dLbl>
            <c:dLbl>
              <c:idx val="35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DDDE-4AD2-873F-1462247AEA69}"/>
                </c:ext>
              </c:extLst>
            </c:dLbl>
            <c:dLbl>
              <c:idx val="6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84B-407E-8EF4-B4F17AF71DDE}"/>
                </c:ext>
              </c:extLst>
            </c:dLbl>
            <c:dLbl>
              <c:idx val="7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84B-407E-8EF4-B4F17AF71DD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Product!$C$2:$BV$3</c:f>
              <c:multiLvlStrCache>
                <c:ptCount val="72"/>
                <c:lvl>
                  <c:pt idx="0">
                    <c:v>1月</c:v>
                  </c:pt>
                  <c:pt idx="1">
                    <c:v>2月</c:v>
                  </c:pt>
                  <c:pt idx="2">
                    <c:v>3月</c:v>
                  </c:pt>
                  <c:pt idx="3">
                    <c:v>4月</c:v>
                  </c:pt>
                  <c:pt idx="4">
                    <c:v>5月</c:v>
                  </c:pt>
                  <c:pt idx="5">
                    <c:v>6月</c:v>
                  </c:pt>
                  <c:pt idx="6">
                    <c:v>7月</c:v>
                  </c:pt>
                  <c:pt idx="7">
                    <c:v>8月</c:v>
                  </c:pt>
                  <c:pt idx="8">
                    <c:v>9月</c:v>
                  </c:pt>
                  <c:pt idx="9">
                    <c:v>10月</c:v>
                  </c:pt>
                  <c:pt idx="10">
                    <c:v>11月</c:v>
                  </c:pt>
                  <c:pt idx="11">
                    <c:v>12月</c:v>
                  </c:pt>
                  <c:pt idx="12">
                    <c:v>1月</c:v>
                  </c:pt>
                  <c:pt idx="13">
                    <c:v>2月</c:v>
                  </c:pt>
                  <c:pt idx="14">
                    <c:v>3月</c:v>
                  </c:pt>
                  <c:pt idx="15">
                    <c:v>4月</c:v>
                  </c:pt>
                  <c:pt idx="16">
                    <c:v>5月</c:v>
                  </c:pt>
                  <c:pt idx="17">
                    <c:v>6月</c:v>
                  </c:pt>
                  <c:pt idx="18">
                    <c:v>7月</c:v>
                  </c:pt>
                  <c:pt idx="19">
                    <c:v>8月</c:v>
                  </c:pt>
                  <c:pt idx="20">
                    <c:v>9月</c:v>
                  </c:pt>
                  <c:pt idx="21">
                    <c:v>10月</c:v>
                  </c:pt>
                  <c:pt idx="22">
                    <c:v>11月</c:v>
                  </c:pt>
                  <c:pt idx="23">
                    <c:v>12月</c:v>
                  </c:pt>
                  <c:pt idx="24">
                    <c:v>1月</c:v>
                  </c:pt>
                  <c:pt idx="25">
                    <c:v>2月</c:v>
                  </c:pt>
                  <c:pt idx="26">
                    <c:v>3月</c:v>
                  </c:pt>
                  <c:pt idx="27">
                    <c:v>4月</c:v>
                  </c:pt>
                  <c:pt idx="28">
                    <c:v>5月</c:v>
                  </c:pt>
                  <c:pt idx="29">
                    <c:v>6月</c:v>
                  </c:pt>
                  <c:pt idx="30">
                    <c:v>7月</c:v>
                  </c:pt>
                  <c:pt idx="31">
                    <c:v>8月</c:v>
                  </c:pt>
                  <c:pt idx="32">
                    <c:v>9月</c:v>
                  </c:pt>
                  <c:pt idx="33">
                    <c:v>10月</c:v>
                  </c:pt>
                  <c:pt idx="34">
                    <c:v>11月</c:v>
                  </c:pt>
                  <c:pt idx="35">
                    <c:v>12月</c:v>
                  </c:pt>
                  <c:pt idx="36">
                    <c:v>1月</c:v>
                  </c:pt>
                  <c:pt idx="37">
                    <c:v>2月</c:v>
                  </c:pt>
                  <c:pt idx="38">
                    <c:v>3月</c:v>
                  </c:pt>
                  <c:pt idx="39">
                    <c:v>4月</c:v>
                  </c:pt>
                  <c:pt idx="40">
                    <c:v>5月</c:v>
                  </c:pt>
                  <c:pt idx="41">
                    <c:v>6月</c:v>
                  </c:pt>
                  <c:pt idx="42">
                    <c:v>7月</c:v>
                  </c:pt>
                  <c:pt idx="43">
                    <c:v>8月</c:v>
                  </c:pt>
                  <c:pt idx="44">
                    <c:v>9月</c:v>
                  </c:pt>
                  <c:pt idx="45">
                    <c:v>10月</c:v>
                  </c:pt>
                  <c:pt idx="46">
                    <c:v>11月</c:v>
                  </c:pt>
                  <c:pt idx="47">
                    <c:v>12月</c:v>
                  </c:pt>
                  <c:pt idx="48">
                    <c:v>1月</c:v>
                  </c:pt>
                  <c:pt idx="49">
                    <c:v>2月</c:v>
                  </c:pt>
                  <c:pt idx="50">
                    <c:v>3月</c:v>
                  </c:pt>
                  <c:pt idx="51">
                    <c:v>4月</c:v>
                  </c:pt>
                  <c:pt idx="52">
                    <c:v>5月</c:v>
                  </c:pt>
                  <c:pt idx="53">
                    <c:v>6月</c:v>
                  </c:pt>
                  <c:pt idx="54">
                    <c:v>7月</c:v>
                  </c:pt>
                  <c:pt idx="55">
                    <c:v>8月</c:v>
                  </c:pt>
                  <c:pt idx="56">
                    <c:v>9月</c:v>
                  </c:pt>
                  <c:pt idx="57">
                    <c:v>10月</c:v>
                  </c:pt>
                  <c:pt idx="58">
                    <c:v>11月</c:v>
                  </c:pt>
                  <c:pt idx="59">
                    <c:v>12月</c:v>
                  </c:pt>
                  <c:pt idx="60">
                    <c:v>1月</c:v>
                  </c:pt>
                  <c:pt idx="61">
                    <c:v>2月</c:v>
                  </c:pt>
                  <c:pt idx="62">
                    <c:v>3月</c:v>
                  </c:pt>
                  <c:pt idx="63">
                    <c:v>4月</c:v>
                  </c:pt>
                  <c:pt idx="64">
                    <c:v>5月</c:v>
                  </c:pt>
                  <c:pt idx="65">
                    <c:v>6月</c:v>
                  </c:pt>
                  <c:pt idx="66">
                    <c:v>7月</c:v>
                  </c:pt>
                  <c:pt idx="67">
                    <c:v>8月</c:v>
                  </c:pt>
                  <c:pt idx="68">
                    <c:v>9月</c:v>
                  </c:pt>
                  <c:pt idx="69">
                    <c:v>10月</c:v>
                  </c:pt>
                  <c:pt idx="70">
                    <c:v>11月</c:v>
                  </c:pt>
                  <c:pt idx="71">
                    <c:v>12月</c:v>
                  </c:pt>
                </c:lvl>
                <c:lvl>
                  <c:pt idx="0">
                    <c:v>2016</c:v>
                  </c:pt>
                  <c:pt idx="12">
                    <c:v>2017</c:v>
                  </c:pt>
                  <c:pt idx="24">
                    <c:v>2018</c:v>
                  </c:pt>
                  <c:pt idx="36">
                    <c:v>2019</c:v>
                  </c:pt>
                  <c:pt idx="48">
                    <c:v>2020</c:v>
                  </c:pt>
                  <c:pt idx="60">
                    <c:v>2021</c:v>
                  </c:pt>
                </c:lvl>
              </c:multiLvlStrCache>
            </c:multiLvlStrRef>
          </c:cat>
          <c:val>
            <c:numRef>
              <c:f>Product!$C$7:$BV$7</c:f>
              <c:numCache>
                <c:formatCode>General</c:formatCode>
                <c:ptCount val="72"/>
                <c:pt idx="0">
                  <c:v>155.66666666666666</c:v>
                </c:pt>
                <c:pt idx="1">
                  <c:v>172.66666666666666</c:v>
                </c:pt>
                <c:pt idx="2">
                  <c:v>189.33333333333334</c:v>
                </c:pt>
                <c:pt idx="3">
                  <c:v>241</c:v>
                </c:pt>
                <c:pt idx="4">
                  <c:v>335.5</c:v>
                </c:pt>
                <c:pt idx="5">
                  <c:v>263.33333333333331</c:v>
                </c:pt>
                <c:pt idx="6">
                  <c:v>210</c:v>
                </c:pt>
                <c:pt idx="7">
                  <c:v>149.33333333333334</c:v>
                </c:pt>
                <c:pt idx="8">
                  <c:v>140.33333333333334</c:v>
                </c:pt>
                <c:pt idx="9">
                  <c:v>152</c:v>
                </c:pt>
                <c:pt idx="10">
                  <c:v>133.66666666666666</c:v>
                </c:pt>
                <c:pt idx="11">
                  <c:v>146.66666666666666</c:v>
                </c:pt>
                <c:pt idx="12">
                  <c:v>30</c:v>
                </c:pt>
                <c:pt idx="13">
                  <c:v>71.666666666666671</c:v>
                </c:pt>
                <c:pt idx="14">
                  <c:v>70.333333333333329</c:v>
                </c:pt>
                <c:pt idx="15">
                  <c:v>66.666666666666671</c:v>
                </c:pt>
                <c:pt idx="16">
                  <c:v>65</c:v>
                </c:pt>
                <c:pt idx="17">
                  <c:v>62.666666666666664</c:v>
                </c:pt>
                <c:pt idx="18">
                  <c:v>54.666666666666664</c:v>
                </c:pt>
                <c:pt idx="19">
                  <c:v>76</c:v>
                </c:pt>
                <c:pt idx="20">
                  <c:v>120.66666666666667</c:v>
                </c:pt>
                <c:pt idx="21">
                  <c:v>88.666666666666671</c:v>
                </c:pt>
                <c:pt idx="22">
                  <c:v>96.333333333333329</c:v>
                </c:pt>
                <c:pt idx="23">
                  <c:v>71</c:v>
                </c:pt>
                <c:pt idx="24">
                  <c:v>112.5</c:v>
                </c:pt>
                <c:pt idx="25">
                  <c:v>54.666666666666664</c:v>
                </c:pt>
                <c:pt idx="26">
                  <c:v>52</c:v>
                </c:pt>
                <c:pt idx="27">
                  <c:v>50.333333333333336</c:v>
                </c:pt>
                <c:pt idx="28">
                  <c:v>50</c:v>
                </c:pt>
                <c:pt idx="29">
                  <c:v>95</c:v>
                </c:pt>
                <c:pt idx="30">
                  <c:v>95.666666666666671</c:v>
                </c:pt>
                <c:pt idx="31">
                  <c:v>95.333333333333329</c:v>
                </c:pt>
                <c:pt idx="32">
                  <c:v>76.600000000000009</c:v>
                </c:pt>
                <c:pt idx="33">
                  <c:v>87.333333333333329</c:v>
                </c:pt>
                <c:pt idx="34">
                  <c:v>80.666666666666671</c:v>
                </c:pt>
                <c:pt idx="35">
                  <c:v>83.333333333333329</c:v>
                </c:pt>
                <c:pt idx="36">
                  <c:v>41.6</c:v>
                </c:pt>
                <c:pt idx="37">
                  <c:v>21.76</c:v>
                </c:pt>
                <c:pt idx="38">
                  <c:v>42.4</c:v>
                </c:pt>
                <c:pt idx="39">
                  <c:v>45.786666666666669</c:v>
                </c:pt>
                <c:pt idx="40">
                  <c:v>23.040000000000003</c:v>
                </c:pt>
                <c:pt idx="41">
                  <c:v>41.373333333333335</c:v>
                </c:pt>
                <c:pt idx="42">
                  <c:v>27.586666666666662</c:v>
                </c:pt>
                <c:pt idx="43">
                  <c:v>25.666666666666668</c:v>
                </c:pt>
                <c:pt idx="44">
                  <c:v>26.333333333333332</c:v>
                </c:pt>
                <c:pt idx="45">
                  <c:v>36.36</c:v>
                </c:pt>
                <c:pt idx="46">
                  <c:v>33.786666666666669</c:v>
                </c:pt>
                <c:pt idx="47">
                  <c:v>26.52</c:v>
                </c:pt>
                <c:pt idx="48">
                  <c:v>38</c:v>
                </c:pt>
                <c:pt idx="49">
                  <c:v>39</c:v>
                </c:pt>
                <c:pt idx="50">
                  <c:v>39.666666666666664</c:v>
                </c:pt>
                <c:pt idx="51">
                  <c:v>39.666666666666664</c:v>
                </c:pt>
                <c:pt idx="52">
                  <c:v>38.333333333333336</c:v>
                </c:pt>
                <c:pt idx="53">
                  <c:v>49.666666666666664</c:v>
                </c:pt>
                <c:pt idx="54">
                  <c:v>34</c:v>
                </c:pt>
                <c:pt idx="55">
                  <c:v>34.666666666666664</c:v>
                </c:pt>
                <c:pt idx="56">
                  <c:v>36</c:v>
                </c:pt>
                <c:pt idx="57">
                  <c:v>34.666666666666664</c:v>
                </c:pt>
                <c:pt idx="58">
                  <c:v>37</c:v>
                </c:pt>
                <c:pt idx="59">
                  <c:v>35</c:v>
                </c:pt>
                <c:pt idx="60">
                  <c:v>32.666666666666664</c:v>
                </c:pt>
                <c:pt idx="61">
                  <c:v>27.666666666666668</c:v>
                </c:pt>
                <c:pt idx="62">
                  <c:v>32.333333333333336</c:v>
                </c:pt>
                <c:pt idx="63">
                  <c:v>32.333333333333336</c:v>
                </c:pt>
                <c:pt idx="64">
                  <c:v>29.333333333333332</c:v>
                </c:pt>
                <c:pt idx="65">
                  <c:v>21</c:v>
                </c:pt>
                <c:pt idx="66">
                  <c:v>20.333333333333332</c:v>
                </c:pt>
                <c:pt idx="67">
                  <c:v>23</c:v>
                </c:pt>
                <c:pt idx="68">
                  <c:v>21.666666666666668</c:v>
                </c:pt>
                <c:pt idx="69">
                  <c:v>14.563333333333333</c:v>
                </c:pt>
                <c:pt idx="70">
                  <c:v>19.463333333333335</c:v>
                </c:pt>
                <c:pt idx="71">
                  <c:v>18.666666666666668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DDDE-4AD2-873F-1462247AEA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388416"/>
        <c:axId val="139389952"/>
      </c:lineChart>
      <c:catAx>
        <c:axId val="13938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9389952"/>
        <c:crosses val="autoZero"/>
        <c:auto val="1"/>
        <c:lblAlgn val="ctr"/>
        <c:lblOffset val="100"/>
        <c:noMultiLvlLbl val="0"/>
      </c:catAx>
      <c:valAx>
        <c:axId val="13938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938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8.4335391685997754E-2"/>
          <c:y val="0.11488326587442783"/>
          <c:w val="0.80608012927825579"/>
          <c:h val="0.66673255781721252"/>
        </c:manualLayout>
      </c:layout>
      <c:lineChart>
        <c:grouping val="standard"/>
        <c:varyColors val="0"/>
        <c:ser>
          <c:idx val="0"/>
          <c:order val="0"/>
          <c:tx>
            <c:strRef>
              <c:f>Sheet1!$B$20</c:f>
              <c:strCache>
                <c:ptCount val="1"/>
                <c:pt idx="0">
                  <c:v>良品直行率目標</c:v>
                </c:pt>
              </c:strCache>
            </c:strRef>
          </c:tx>
          <c:spPr>
            <a:ln w="25400"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0"/>
              <c:layout/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5F12-4F38-A602-CC3F15CDAFF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12-4F38-A602-CC3F15CDAFF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F12-4F38-A602-CC3F15CDAFF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F12-4F38-A602-CC3F15CDAFF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F12-4F38-A602-CC3F15CDAFF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F12-4F38-A602-CC3F15CDAFF5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F12-4F38-A602-CC3F15CDAFF5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F12-4F38-A602-CC3F15CDAFF5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F12-4F38-A602-CC3F15CDAFF5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F12-4F38-A602-CC3F15CDAFF5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F12-4F38-A602-CC3F15CDAFF5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F12-4F38-A602-CC3F15CDAFF5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F12-4F38-A602-CC3F15CDAFF5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F12-4F38-A602-CC3F15CDAFF5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F12-4F38-A602-CC3F15CDAFF5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F12-4F38-A602-CC3F15CDAFF5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F12-4F38-A602-CC3F15CDAFF5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F12-4F38-A602-CC3F15CDAFF5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F12-4F38-A602-CC3F15CDAFF5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F12-4F38-A602-CC3F15CDAFF5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F12-4F38-A602-CC3F15CDAFF5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F12-4F38-A602-CC3F15CDAFF5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F12-4F38-A602-CC3F15CDAFF5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F12-4F38-A602-CC3F15CDAFF5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F12-4F38-A602-CC3F15CDAF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>
                    <a:solidFill>
                      <a:srgbClr val="FF0000"/>
                    </a:solidFill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Sheet1!$C$19:$AH$19</c:f>
              <c:numCache>
                <c:formatCode>d\-mmm</c:formatCode>
                <c:ptCount val="25"/>
                <c:pt idx="0">
                  <c:v>44747</c:v>
                </c:pt>
                <c:pt idx="1">
                  <c:v>44748</c:v>
                </c:pt>
                <c:pt idx="2">
                  <c:v>44749</c:v>
                </c:pt>
                <c:pt idx="3">
                  <c:v>44750</c:v>
                </c:pt>
                <c:pt idx="4">
                  <c:v>44751</c:v>
                </c:pt>
                <c:pt idx="5">
                  <c:v>44754</c:v>
                </c:pt>
                <c:pt idx="6">
                  <c:v>44755</c:v>
                </c:pt>
                <c:pt idx="7">
                  <c:v>44756</c:v>
                </c:pt>
                <c:pt idx="8">
                  <c:v>44757</c:v>
                </c:pt>
                <c:pt idx="9">
                  <c:v>44758</c:v>
                </c:pt>
                <c:pt idx="10">
                  <c:v>44761</c:v>
                </c:pt>
                <c:pt idx="11">
                  <c:v>44762</c:v>
                </c:pt>
                <c:pt idx="12">
                  <c:v>44763</c:v>
                </c:pt>
                <c:pt idx="13">
                  <c:v>44764</c:v>
                </c:pt>
                <c:pt idx="14">
                  <c:v>44765</c:v>
                </c:pt>
                <c:pt idx="15">
                  <c:v>44766</c:v>
                </c:pt>
                <c:pt idx="16">
                  <c:v>44768</c:v>
                </c:pt>
                <c:pt idx="17">
                  <c:v>44769</c:v>
                </c:pt>
                <c:pt idx="18">
                  <c:v>44770</c:v>
                </c:pt>
                <c:pt idx="19">
                  <c:v>44771</c:v>
                </c:pt>
                <c:pt idx="20">
                  <c:v>44772</c:v>
                </c:pt>
                <c:pt idx="21">
                  <c:v>44775</c:v>
                </c:pt>
                <c:pt idx="22">
                  <c:v>44776</c:v>
                </c:pt>
                <c:pt idx="23">
                  <c:v>44777</c:v>
                </c:pt>
                <c:pt idx="24">
                  <c:v>44778</c:v>
                </c:pt>
              </c:numCache>
            </c:numRef>
          </c:cat>
          <c:val>
            <c:numRef>
              <c:f>Sheet1!$C$20:$AH$20</c:f>
              <c:numCache>
                <c:formatCode>0.0%</c:formatCode>
                <c:ptCount val="25"/>
                <c:pt idx="0">
                  <c:v>0.97499999999999998</c:v>
                </c:pt>
                <c:pt idx="1">
                  <c:v>0.9758</c:v>
                </c:pt>
                <c:pt idx="2">
                  <c:v>0.97660000000000002</c:v>
                </c:pt>
                <c:pt idx="3">
                  <c:v>0.97750000000000004</c:v>
                </c:pt>
                <c:pt idx="4">
                  <c:v>0.97829999999999995</c:v>
                </c:pt>
                <c:pt idx="5">
                  <c:v>0.97909999999999997</c:v>
                </c:pt>
                <c:pt idx="6">
                  <c:v>0.98</c:v>
                </c:pt>
                <c:pt idx="7">
                  <c:v>0.98089999999999999</c:v>
                </c:pt>
                <c:pt idx="8">
                  <c:v>0.98160000000000003</c:v>
                </c:pt>
                <c:pt idx="9">
                  <c:v>0.98250000000000004</c:v>
                </c:pt>
                <c:pt idx="10">
                  <c:v>0.98329999999999995</c:v>
                </c:pt>
                <c:pt idx="11">
                  <c:v>0.98409999999999997</c:v>
                </c:pt>
                <c:pt idx="12">
                  <c:v>0.9849</c:v>
                </c:pt>
                <c:pt idx="13">
                  <c:v>0.98580000000000001</c:v>
                </c:pt>
                <c:pt idx="14">
                  <c:v>0.98660000000000003</c:v>
                </c:pt>
                <c:pt idx="15">
                  <c:v>0.98740000000000006</c:v>
                </c:pt>
                <c:pt idx="16">
                  <c:v>0.98829999999999996</c:v>
                </c:pt>
                <c:pt idx="17">
                  <c:v>0.98909999999999998</c:v>
                </c:pt>
                <c:pt idx="18">
                  <c:v>0.9899</c:v>
                </c:pt>
                <c:pt idx="19">
                  <c:v>0.99080000000000001</c:v>
                </c:pt>
                <c:pt idx="20">
                  <c:v>0.99160000000000004</c:v>
                </c:pt>
                <c:pt idx="21">
                  <c:v>0.99239999999999995</c:v>
                </c:pt>
                <c:pt idx="22">
                  <c:v>0.99329999999999996</c:v>
                </c:pt>
                <c:pt idx="23">
                  <c:v>0.99409999999999998</c:v>
                </c:pt>
                <c:pt idx="24">
                  <c:v>0.995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5F12-4F38-A602-CC3F15CDAFF5}"/>
            </c:ext>
          </c:extLst>
        </c:ser>
        <c:ser>
          <c:idx val="1"/>
          <c:order val="1"/>
          <c:tx>
            <c:strRef>
              <c:f>Sheet1!$B$21</c:f>
              <c:strCache>
                <c:ptCount val="1"/>
                <c:pt idx="0">
                  <c:v>良品直行率実績</c:v>
                </c:pt>
              </c:strCache>
            </c:strRef>
          </c:tx>
          <c:spPr>
            <a:ln w="22225">
              <a:solidFill>
                <a:schemeClr val="accent1"/>
              </a:solidFill>
            </a:ln>
          </c:spPr>
          <c:marker>
            <c:symbol val="circle"/>
            <c:size val="4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dLbls>
            <c:dLbl>
              <c:idx val="0"/>
              <c:layout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20-5F12-4F38-A602-CC3F15CDAFF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5F12-4F38-A602-CC3F15CDAFF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5F12-4F38-A602-CC3F15CDAFF5}"/>
                </c:ext>
              </c:extLst>
            </c:dLbl>
            <c:dLbl>
              <c:idx val="3"/>
              <c:layout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23-5F12-4F38-A602-CC3F15CDAFF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5F12-4F38-A602-CC3F15CDAFF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5F12-4F38-A602-CC3F15CDAFF5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5F12-4F38-A602-CC3F15CDAFF5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5F12-4F38-A602-CC3F15CDAFF5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5F12-4F38-A602-CC3F15CDAFF5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5F12-4F38-A602-CC3F15CDAFF5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A-5F12-4F38-A602-CC3F15CDAFF5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5F12-4F38-A602-CC3F15CDAFF5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C-5F12-4F38-A602-CC3F15CDAFF5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5F12-4F38-A602-CC3F15CDAFF5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E-5F12-4F38-A602-CC3F15CDAFF5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5F12-4F38-A602-CC3F15CDAFF5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0-5F12-4F38-A602-CC3F15CDAFF5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5F12-4F38-A602-CC3F15CDAFF5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2-5F12-4F38-A602-CC3F15CDAFF5}"/>
                </c:ext>
              </c:extLst>
            </c:dLbl>
            <c:dLbl>
              <c:idx val="20"/>
              <c:layout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33-5F12-4F38-A602-CC3F15CDAFF5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4-5F12-4F38-A602-CC3F15CDAFF5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5F12-4F38-A602-CC3F15CDAFF5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6-5F12-4F38-A602-CC3F15CDAFF5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5F12-4F38-A602-CC3F15CDAF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90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Sheet1!$C$19:$AH$19</c:f>
              <c:numCache>
                <c:formatCode>d\-mmm</c:formatCode>
                <c:ptCount val="25"/>
                <c:pt idx="0">
                  <c:v>44747</c:v>
                </c:pt>
                <c:pt idx="1">
                  <c:v>44748</c:v>
                </c:pt>
                <c:pt idx="2">
                  <c:v>44749</c:v>
                </c:pt>
                <c:pt idx="3">
                  <c:v>44750</c:v>
                </c:pt>
                <c:pt idx="4">
                  <c:v>44751</c:v>
                </c:pt>
                <c:pt idx="5">
                  <c:v>44754</c:v>
                </c:pt>
                <c:pt idx="6">
                  <c:v>44755</c:v>
                </c:pt>
                <c:pt idx="7">
                  <c:v>44756</c:v>
                </c:pt>
                <c:pt idx="8">
                  <c:v>44757</c:v>
                </c:pt>
                <c:pt idx="9">
                  <c:v>44758</c:v>
                </c:pt>
                <c:pt idx="10">
                  <c:v>44761</c:v>
                </c:pt>
                <c:pt idx="11">
                  <c:v>44762</c:v>
                </c:pt>
                <c:pt idx="12">
                  <c:v>44763</c:v>
                </c:pt>
                <c:pt idx="13">
                  <c:v>44764</c:v>
                </c:pt>
                <c:pt idx="14">
                  <c:v>44765</c:v>
                </c:pt>
                <c:pt idx="15">
                  <c:v>44766</c:v>
                </c:pt>
                <c:pt idx="16">
                  <c:v>44768</c:v>
                </c:pt>
                <c:pt idx="17">
                  <c:v>44769</c:v>
                </c:pt>
                <c:pt idx="18">
                  <c:v>44770</c:v>
                </c:pt>
                <c:pt idx="19">
                  <c:v>44771</c:v>
                </c:pt>
                <c:pt idx="20">
                  <c:v>44772</c:v>
                </c:pt>
                <c:pt idx="21">
                  <c:v>44775</c:v>
                </c:pt>
                <c:pt idx="22">
                  <c:v>44776</c:v>
                </c:pt>
                <c:pt idx="23">
                  <c:v>44777</c:v>
                </c:pt>
                <c:pt idx="24">
                  <c:v>44778</c:v>
                </c:pt>
              </c:numCache>
            </c:numRef>
          </c:cat>
          <c:val>
            <c:numRef>
              <c:f>Sheet1!$C$21:$AH$21</c:f>
              <c:numCache>
                <c:formatCode>0.0%</c:formatCode>
                <c:ptCount val="25"/>
                <c:pt idx="0">
                  <c:v>0.94444444444444442</c:v>
                </c:pt>
                <c:pt idx="1">
                  <c:v>0.97</c:v>
                </c:pt>
                <c:pt idx="2">
                  <c:v>0.99056603773584906</c:v>
                </c:pt>
                <c:pt idx="3">
                  <c:v>0.99242424242424243</c:v>
                </c:pt>
                <c:pt idx="4">
                  <c:v>1</c:v>
                </c:pt>
                <c:pt idx="5">
                  <c:v>1</c:v>
                </c:pt>
                <c:pt idx="6">
                  <c:v>0.99444444444444446</c:v>
                </c:pt>
                <c:pt idx="7">
                  <c:v>1</c:v>
                </c:pt>
                <c:pt idx="8">
                  <c:v>1</c:v>
                </c:pt>
                <c:pt idx="9">
                  <c:v>0.99456521739130432</c:v>
                </c:pt>
                <c:pt idx="10">
                  <c:v>0.9946236559139785</c:v>
                </c:pt>
                <c:pt idx="11">
                  <c:v>0.99479166666666663</c:v>
                </c:pt>
                <c:pt idx="12">
                  <c:v>1</c:v>
                </c:pt>
                <c:pt idx="13">
                  <c:v>0.99489795918367352</c:v>
                </c:pt>
                <c:pt idx="14">
                  <c:v>0.995</c:v>
                </c:pt>
                <c:pt idx="15">
                  <c:v>1</c:v>
                </c:pt>
                <c:pt idx="16">
                  <c:v>1</c:v>
                </c:pt>
                <c:pt idx="17">
                  <c:v>0.99502487562189057</c:v>
                </c:pt>
                <c:pt idx="18">
                  <c:v>1</c:v>
                </c:pt>
                <c:pt idx="19">
                  <c:v>0.995</c:v>
                </c:pt>
                <c:pt idx="20">
                  <c:v>0.99504950495049505</c:v>
                </c:pt>
                <c:pt idx="21">
                  <c:v>0.995</c:v>
                </c:pt>
                <c:pt idx="22">
                  <c:v>0.99504950495049505</c:v>
                </c:pt>
                <c:pt idx="23">
                  <c:v>1</c:v>
                </c:pt>
                <c:pt idx="24">
                  <c:v>0.99504950495049505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F-5F12-4F38-A602-CC3F15CDAF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6566656"/>
        <c:axId val="176568192"/>
      </c:lineChart>
      <c:dateAx>
        <c:axId val="17656665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176568192"/>
        <c:crosses val="autoZero"/>
        <c:auto val="1"/>
        <c:lblOffset val="100"/>
        <c:baseTimeUnit val="days"/>
      </c:dateAx>
      <c:valAx>
        <c:axId val="176568192"/>
        <c:scaling>
          <c:orientation val="minMax"/>
          <c:max val="1"/>
          <c:min val="0.92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1765666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0843471441292942"/>
          <c:y val="0.35961290924731093"/>
          <c:w val="0.34466771278723007"/>
          <c:h val="0.25338101126102486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lang="ja-JP"/>
          </a:pPr>
          <a:endParaRPr lang="ja-JP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54555215465489"/>
          <c:y val="6.166887492361716E-2"/>
          <c:w val="0.73389859049326667"/>
          <c:h val="0.712404179180451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'Sheet1 (2)'!$A$2</c:f>
              <c:strCache>
                <c:ptCount val="1"/>
                <c:pt idx="0">
                  <c:v>Log cost (USD)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'Sheet1 (2)'!$B$1:$G$1</c:f>
              <c:strCache>
                <c:ptCount val="6"/>
                <c:pt idx="0">
                  <c:v>2016年</c:v>
                </c:pt>
                <c:pt idx="1">
                  <c:v>2017年</c:v>
                </c:pt>
                <c:pt idx="2">
                  <c:v>2018年</c:v>
                </c:pt>
                <c:pt idx="3">
                  <c:v>2019年</c:v>
                </c:pt>
                <c:pt idx="4">
                  <c:v>2020年</c:v>
                </c:pt>
                <c:pt idx="5">
                  <c:v>2021年</c:v>
                </c:pt>
              </c:strCache>
            </c:strRef>
          </c:cat>
          <c:val>
            <c:numRef>
              <c:f>'Sheet1 (2)'!$B$2:$G$2</c:f>
            </c:numRef>
          </c:val>
          <c:extLst>
            <c:ext xmlns:c16="http://schemas.microsoft.com/office/drawing/2014/chart" uri="{C3380CC4-5D6E-409C-BE32-E72D297353CC}">
              <c16:uniqueId val="{00000000-DE12-4EF4-AD6F-835E1575481B}"/>
            </c:ext>
          </c:extLst>
        </c:ser>
        <c:ser>
          <c:idx val="1"/>
          <c:order val="1"/>
          <c:tx>
            <c:strRef>
              <c:f>'Sheet1 (2)'!$A$3</c:f>
              <c:strCache>
                <c:ptCount val="1"/>
                <c:pt idx="0">
                  <c:v>CD額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'Sheet1 (2)'!$B$1:$G$1</c:f>
              <c:strCache>
                <c:ptCount val="6"/>
                <c:pt idx="0">
                  <c:v>2016年</c:v>
                </c:pt>
                <c:pt idx="1">
                  <c:v>2017年</c:v>
                </c:pt>
                <c:pt idx="2">
                  <c:v>2018年</c:v>
                </c:pt>
                <c:pt idx="3">
                  <c:v>2019年</c:v>
                </c:pt>
                <c:pt idx="4">
                  <c:v>2020年</c:v>
                </c:pt>
                <c:pt idx="5">
                  <c:v>2021年</c:v>
                </c:pt>
              </c:strCache>
            </c:strRef>
          </c:cat>
          <c:val>
            <c:numRef>
              <c:f>'Sheet1 (2)'!$B$3:$G$3</c:f>
              <c:numCache>
                <c:formatCode>_(* #,##0_);_(* \(#,##0\);_(* "-"??_);_(@_)</c:formatCode>
                <c:ptCount val="6"/>
                <c:pt idx="0">
                  <c:v>7.6699861660936604</c:v>
                </c:pt>
                <c:pt idx="1">
                  <c:v>24.521568537169603</c:v>
                </c:pt>
                <c:pt idx="2">
                  <c:v>24.323295880526398</c:v>
                </c:pt>
                <c:pt idx="3">
                  <c:v>22.241325409948601</c:v>
                </c:pt>
                <c:pt idx="4">
                  <c:v>20.7389171771927</c:v>
                </c:pt>
                <c:pt idx="5">
                  <c:v>15.387116787307699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12-4EF4-AD6F-835E15754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129111936"/>
        <c:axId val="129110400"/>
      </c:barChart>
      <c:lineChart>
        <c:grouping val="standard"/>
        <c:varyColors val="0"/>
        <c:ser>
          <c:idx val="2"/>
          <c:order val="2"/>
          <c:tx>
            <c:strRef>
              <c:f>'Sheet1 (2)'!$A$4</c:f>
              <c:strCache>
                <c:ptCount val="1"/>
                <c:pt idx="0">
                  <c:v>CD率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4.7222222222222221E-2"/>
                  <c:y val="-6.94444444444444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E12-4EF4-AD6F-835E1575481B}"/>
                </c:ext>
              </c:extLst>
            </c:dLbl>
            <c:dLbl>
              <c:idx val="1"/>
              <c:layout>
                <c:manualLayout>
                  <c:x val="-3.0555555555555555E-2"/>
                  <c:y val="-3.240740740740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E12-4EF4-AD6F-835E1575481B}"/>
                </c:ext>
              </c:extLst>
            </c:dLbl>
            <c:dLbl>
              <c:idx val="2"/>
              <c:layout>
                <c:manualLayout>
                  <c:x val="-1.0185067526415994E-16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DE12-4EF4-AD6F-835E1575481B}"/>
                </c:ext>
              </c:extLst>
            </c:dLbl>
            <c:dLbl>
              <c:idx val="3"/>
              <c:layout>
                <c:manualLayout>
                  <c:x val="-1.6666666666666666E-2"/>
                  <c:y val="-3.240740740740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E12-4EF4-AD6F-835E1575481B}"/>
                </c:ext>
              </c:extLst>
            </c:dLbl>
            <c:dLbl>
              <c:idx val="5"/>
              <c:layout>
                <c:manualLayout>
                  <c:x val="-2.4198767149030347E-2"/>
                  <c:y val="-6.50460700314909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DE12-4EF4-AD6F-835E157548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'Sheet1 (2)'!$B$1:$G$1</c:f>
              <c:strCache>
                <c:ptCount val="6"/>
                <c:pt idx="0">
                  <c:v>2016年</c:v>
                </c:pt>
                <c:pt idx="1">
                  <c:v>2017年</c:v>
                </c:pt>
                <c:pt idx="2">
                  <c:v>2018年</c:v>
                </c:pt>
                <c:pt idx="3">
                  <c:v>2019年</c:v>
                </c:pt>
                <c:pt idx="4">
                  <c:v>2020年</c:v>
                </c:pt>
                <c:pt idx="5">
                  <c:v>2021年</c:v>
                </c:pt>
              </c:strCache>
            </c:strRef>
          </c:cat>
          <c:val>
            <c:numRef>
              <c:f>'Sheet1 (2)'!$B$4:$G$4</c:f>
              <c:numCache>
                <c:formatCode>0.0%</c:formatCode>
                <c:ptCount val="6"/>
                <c:pt idx="0">
                  <c:v>3.0521155315411184E-2</c:v>
                </c:pt>
                <c:pt idx="1">
                  <c:v>5.1774180264960168E-2</c:v>
                </c:pt>
                <c:pt idx="2">
                  <c:v>3.593463097479279E-2</c:v>
                </c:pt>
                <c:pt idx="3">
                  <c:v>3.5783135143997891E-2</c:v>
                </c:pt>
                <c:pt idx="4">
                  <c:v>3.1271162182143146E-2</c:v>
                </c:pt>
                <c:pt idx="5">
                  <c:v>2.1000000000000001E-2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E12-4EF4-AD6F-835E15754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096320"/>
        <c:axId val="129094784"/>
      </c:lineChart>
      <c:valAx>
        <c:axId val="129094784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9096320"/>
        <c:crosses val="max"/>
        <c:crossBetween val="between"/>
      </c:valAx>
      <c:catAx>
        <c:axId val="12909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9094784"/>
        <c:crosses val="autoZero"/>
        <c:auto val="1"/>
        <c:lblAlgn val="ctr"/>
        <c:lblOffset val="100"/>
        <c:noMultiLvlLbl val="0"/>
      </c:catAx>
      <c:valAx>
        <c:axId val="129110400"/>
        <c:scaling>
          <c:orientation val="minMax"/>
          <c:max val="50"/>
          <c:min val="0"/>
        </c:scaling>
        <c:delete val="0"/>
        <c:axPos val="l"/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9111936"/>
        <c:crosses val="autoZero"/>
        <c:crossBetween val="between"/>
        <c:majorUnit val="10"/>
        <c:minorUnit val="2"/>
      </c:valAx>
      <c:catAx>
        <c:axId val="12911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91104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848936130737744"/>
          <c:y val="0.9010373416386539"/>
          <c:w val="0.48811342869099406"/>
          <c:h val="9.89626583613460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7.9002405949256338E-2"/>
          <c:y val="8.372797379969793E-2"/>
          <c:w val="0.8904420384951881"/>
          <c:h val="0.7966118232444361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Sheet1!$C$21:$H$21</c:f>
              <c:strCache>
                <c:ptCount val="6"/>
                <c:pt idx="0">
                  <c:v>2016年</c:v>
                </c:pt>
                <c:pt idx="1">
                  <c:v>2017年</c:v>
                </c:pt>
                <c:pt idx="2">
                  <c:v>2018年</c:v>
                </c:pt>
                <c:pt idx="3">
                  <c:v>2019年</c:v>
                </c:pt>
                <c:pt idx="4">
                  <c:v>2020年</c:v>
                </c:pt>
                <c:pt idx="5">
                  <c:v>2021年</c:v>
                </c:pt>
              </c:strCache>
            </c:strRef>
          </c:cat>
          <c:val>
            <c:numRef>
              <c:f>Sheet1!$C$22:$H$22</c:f>
              <c:numCache>
                <c:formatCode>0.00%</c:formatCode>
                <c:ptCount val="6"/>
                <c:pt idx="0">
                  <c:v>1.78E-2</c:v>
                </c:pt>
                <c:pt idx="1">
                  <c:v>1.4800000000000001E-2</c:v>
                </c:pt>
                <c:pt idx="2">
                  <c:v>1.24E-2</c:v>
                </c:pt>
                <c:pt idx="3">
                  <c:v>3.2500000000000001E-2</c:v>
                </c:pt>
                <c:pt idx="4">
                  <c:v>2.7699999999999999E-2</c:v>
                </c:pt>
                <c:pt idx="5">
                  <c:v>6.8999999999999999E-3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D5-4854-B60C-569F8F255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9136128"/>
        <c:axId val="129137664"/>
      </c:barChart>
      <c:catAx>
        <c:axId val="1291361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50" b="1"/>
            </a:pPr>
            <a:endParaRPr lang="ja-JP"/>
          </a:p>
        </c:txPr>
        <c:crossAx val="129137664"/>
        <c:crosses val="autoZero"/>
        <c:auto val="1"/>
        <c:lblAlgn val="ctr"/>
        <c:lblOffset val="100"/>
        <c:noMultiLvlLbl val="0"/>
      </c:catAx>
      <c:valAx>
        <c:axId val="129137664"/>
        <c:scaling>
          <c:orientation val="minMax"/>
        </c:scaling>
        <c:delete val="0"/>
        <c:axPos val="l"/>
        <c:majorGridlines/>
        <c:numFmt formatCode="0.0%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ja-JP"/>
          </a:p>
        </c:txPr>
        <c:crossAx val="1291361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8.4335391685997754E-2"/>
          <c:y val="0.11488326587442783"/>
          <c:w val="0.80608012927825579"/>
          <c:h val="0.66673255781721252"/>
        </c:manualLayout>
      </c:layout>
      <c:lineChart>
        <c:grouping val="standard"/>
        <c:varyColors val="0"/>
        <c:ser>
          <c:idx val="0"/>
          <c:order val="0"/>
          <c:tx>
            <c:strRef>
              <c:f>Sheet1!$B$20</c:f>
              <c:strCache>
                <c:ptCount val="1"/>
                <c:pt idx="0">
                  <c:v>良品直行率目標</c:v>
                </c:pt>
              </c:strCache>
            </c:strRef>
          </c:tx>
          <c:spPr>
            <a:ln w="25400"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0"/>
              <c:layout/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6790-484D-8EF9-6C33D7C5ADA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90-484D-8EF9-6C33D7C5ADA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90-484D-8EF9-6C33D7C5ADA3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90-484D-8EF9-6C33D7C5ADA3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90-484D-8EF9-6C33D7C5ADA3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90-484D-8EF9-6C33D7C5ADA3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90-484D-8EF9-6C33D7C5ADA3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790-484D-8EF9-6C33D7C5ADA3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90-484D-8EF9-6C33D7C5ADA3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790-484D-8EF9-6C33D7C5ADA3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790-484D-8EF9-6C33D7C5ADA3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790-484D-8EF9-6C33D7C5ADA3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6790-484D-8EF9-6C33D7C5ADA3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790-484D-8EF9-6C33D7C5ADA3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6790-484D-8EF9-6C33D7C5ADA3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790-484D-8EF9-6C33D7C5ADA3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790-484D-8EF9-6C33D7C5ADA3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790-484D-8EF9-6C33D7C5ADA3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790-484D-8EF9-6C33D7C5ADA3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790-484D-8EF9-6C33D7C5ADA3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790-484D-8EF9-6C33D7C5ADA3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790-484D-8EF9-6C33D7C5ADA3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790-484D-8EF9-6C33D7C5ADA3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790-484D-8EF9-6C33D7C5ADA3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790-484D-8EF9-6C33D7C5ADA3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90-484D-8EF9-6C33D7C5ADA3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6790-484D-8EF9-6C33D7C5ADA3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6790-484D-8EF9-6C33D7C5ADA3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6790-484D-8EF9-6C33D7C5ADA3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6790-484D-8EF9-6C33D7C5ADA3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6790-484D-8EF9-6C33D7C5AD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>
                    <a:solidFill>
                      <a:srgbClr val="FF0000"/>
                    </a:solidFill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Sheet1!$C$19:$AH$19</c:f>
              <c:strCache>
                <c:ptCount val="32"/>
                <c:pt idx="0">
                  <c:v>13Jan</c:v>
                </c:pt>
                <c:pt idx="1">
                  <c:v>14Jan</c:v>
                </c:pt>
                <c:pt idx="2">
                  <c:v>15Jan</c:v>
                </c:pt>
                <c:pt idx="3">
                  <c:v>16Jan</c:v>
                </c:pt>
                <c:pt idx="4">
                  <c:v>17Jan</c:v>
                </c:pt>
                <c:pt idx="5">
                  <c:v>18Jan</c:v>
                </c:pt>
                <c:pt idx="6">
                  <c:v>20Jan</c:v>
                </c:pt>
                <c:pt idx="7">
                  <c:v>21Jan</c:v>
                </c:pt>
                <c:pt idx="8">
                  <c:v>31Jan</c:v>
                </c:pt>
                <c:pt idx="9">
                  <c:v>01Feb</c:v>
                </c:pt>
                <c:pt idx="10">
                  <c:v>3Feb</c:v>
                </c:pt>
                <c:pt idx="11">
                  <c:v>4Feb</c:v>
                </c:pt>
                <c:pt idx="12">
                  <c:v>5Feb</c:v>
                </c:pt>
                <c:pt idx="13">
                  <c:v>6Feb</c:v>
                </c:pt>
                <c:pt idx="14">
                  <c:v>7Feb</c:v>
                </c:pt>
                <c:pt idx="15">
                  <c:v>10Feb</c:v>
                </c:pt>
                <c:pt idx="16">
                  <c:v>11Feb</c:v>
                </c:pt>
                <c:pt idx="17">
                  <c:v>12Feb</c:v>
                </c:pt>
                <c:pt idx="18">
                  <c:v>13Feb</c:v>
                </c:pt>
                <c:pt idx="19">
                  <c:v>14Feb</c:v>
                </c:pt>
                <c:pt idx="20">
                  <c:v>15Feb</c:v>
                </c:pt>
                <c:pt idx="21">
                  <c:v>17Feb</c:v>
                </c:pt>
                <c:pt idx="22">
                  <c:v>18Feb</c:v>
                </c:pt>
                <c:pt idx="23">
                  <c:v>19Feb</c:v>
                </c:pt>
                <c:pt idx="24">
                  <c:v>20Feb</c:v>
                </c:pt>
                <c:pt idx="25">
                  <c:v>21Feb</c:v>
                </c:pt>
                <c:pt idx="26">
                  <c:v>24Feb</c:v>
                </c:pt>
                <c:pt idx="27">
                  <c:v>25Feb</c:v>
                </c:pt>
                <c:pt idx="28">
                  <c:v>26Feb</c:v>
                </c:pt>
                <c:pt idx="29">
                  <c:v>27Feb</c:v>
                </c:pt>
                <c:pt idx="30">
                  <c:v>28Feb</c:v>
                </c:pt>
                <c:pt idx="31">
                  <c:v>29Feb</c:v>
                </c:pt>
              </c:strCache>
            </c:strRef>
          </c:cat>
          <c:val>
            <c:numRef>
              <c:f>Sheet1!$C$20:$AH$20</c:f>
              <c:numCache>
                <c:formatCode>0.0%</c:formatCode>
                <c:ptCount val="32"/>
                <c:pt idx="0">
                  <c:v>0.97499999999999998</c:v>
                </c:pt>
                <c:pt idx="1">
                  <c:v>0.9758</c:v>
                </c:pt>
                <c:pt idx="2">
                  <c:v>0.97660000000000002</c:v>
                </c:pt>
                <c:pt idx="3">
                  <c:v>0.97750000000000004</c:v>
                </c:pt>
                <c:pt idx="4">
                  <c:v>0.97829999999999995</c:v>
                </c:pt>
                <c:pt idx="5">
                  <c:v>0.97909999999999997</c:v>
                </c:pt>
                <c:pt idx="6">
                  <c:v>0.98</c:v>
                </c:pt>
                <c:pt idx="7">
                  <c:v>0.98089999999999999</c:v>
                </c:pt>
                <c:pt idx="8">
                  <c:v>0.98160000000000003</c:v>
                </c:pt>
                <c:pt idx="9">
                  <c:v>0.98250000000000004</c:v>
                </c:pt>
                <c:pt idx="10">
                  <c:v>0.98329999999999995</c:v>
                </c:pt>
                <c:pt idx="11">
                  <c:v>0.98409999999999997</c:v>
                </c:pt>
                <c:pt idx="12">
                  <c:v>0.9849</c:v>
                </c:pt>
                <c:pt idx="13">
                  <c:v>0.98580000000000001</c:v>
                </c:pt>
                <c:pt idx="14">
                  <c:v>0.98660000000000003</c:v>
                </c:pt>
                <c:pt idx="15">
                  <c:v>0.98740000000000006</c:v>
                </c:pt>
                <c:pt idx="16">
                  <c:v>0.98829999999999996</c:v>
                </c:pt>
                <c:pt idx="17">
                  <c:v>0.98909999999999998</c:v>
                </c:pt>
                <c:pt idx="18">
                  <c:v>0.9899</c:v>
                </c:pt>
                <c:pt idx="19">
                  <c:v>0.99080000000000001</c:v>
                </c:pt>
                <c:pt idx="20">
                  <c:v>0.99160000000000004</c:v>
                </c:pt>
                <c:pt idx="21">
                  <c:v>0.99239999999999995</c:v>
                </c:pt>
                <c:pt idx="22">
                  <c:v>0.99329999999999996</c:v>
                </c:pt>
                <c:pt idx="23">
                  <c:v>0.99409999999999998</c:v>
                </c:pt>
                <c:pt idx="24">
                  <c:v>0.995</c:v>
                </c:pt>
                <c:pt idx="25">
                  <c:v>0.995</c:v>
                </c:pt>
                <c:pt idx="26">
                  <c:v>0.995</c:v>
                </c:pt>
                <c:pt idx="27">
                  <c:v>0.995</c:v>
                </c:pt>
                <c:pt idx="28">
                  <c:v>0.995</c:v>
                </c:pt>
                <c:pt idx="29">
                  <c:v>0.995</c:v>
                </c:pt>
                <c:pt idx="30">
                  <c:v>0.995</c:v>
                </c:pt>
                <c:pt idx="31">
                  <c:v>0.995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6790-484D-8EF9-6C33D7C5ADA3}"/>
            </c:ext>
          </c:extLst>
        </c:ser>
        <c:ser>
          <c:idx val="1"/>
          <c:order val="1"/>
          <c:tx>
            <c:strRef>
              <c:f>Sheet1!$B$21</c:f>
              <c:strCache>
                <c:ptCount val="1"/>
                <c:pt idx="0">
                  <c:v>良品直行率実績</c:v>
                </c:pt>
              </c:strCache>
            </c:strRef>
          </c:tx>
          <c:spPr>
            <a:ln w="22225">
              <a:solidFill>
                <a:schemeClr val="accent1"/>
              </a:solidFill>
            </a:ln>
          </c:spPr>
          <c:marker>
            <c:symbol val="circle"/>
            <c:size val="4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dLbls>
            <c:dLbl>
              <c:idx val="0"/>
              <c:layout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20-6790-484D-8EF9-6C33D7C5ADA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6790-484D-8EF9-6C33D7C5ADA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6790-484D-8EF9-6C33D7C5ADA3}"/>
                </c:ext>
              </c:extLst>
            </c:dLbl>
            <c:dLbl>
              <c:idx val="3"/>
              <c:layout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23-6790-484D-8EF9-6C33D7C5ADA3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6790-484D-8EF9-6C33D7C5ADA3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6790-484D-8EF9-6C33D7C5ADA3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6790-484D-8EF9-6C33D7C5ADA3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6790-484D-8EF9-6C33D7C5ADA3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6790-484D-8EF9-6C33D7C5ADA3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6790-484D-8EF9-6C33D7C5ADA3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A-6790-484D-8EF9-6C33D7C5ADA3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6790-484D-8EF9-6C33D7C5ADA3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C-6790-484D-8EF9-6C33D7C5ADA3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6790-484D-8EF9-6C33D7C5ADA3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E-6790-484D-8EF9-6C33D7C5ADA3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6790-484D-8EF9-6C33D7C5ADA3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0-6790-484D-8EF9-6C33D7C5ADA3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6790-484D-8EF9-6C33D7C5ADA3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2-6790-484D-8EF9-6C33D7C5ADA3}"/>
                </c:ext>
              </c:extLst>
            </c:dLbl>
            <c:dLbl>
              <c:idx val="20"/>
              <c:layout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33-6790-484D-8EF9-6C33D7C5ADA3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4-6790-484D-8EF9-6C33D7C5ADA3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6790-484D-8EF9-6C33D7C5ADA3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6-6790-484D-8EF9-6C33D7C5ADA3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6790-484D-8EF9-6C33D7C5ADA3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8-6790-484D-8EF9-6C33D7C5ADA3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6790-484D-8EF9-6C33D7C5ADA3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A-6790-484D-8EF9-6C33D7C5ADA3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6790-484D-8EF9-6C33D7C5ADA3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C-6790-484D-8EF9-6C33D7C5ADA3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6790-484D-8EF9-6C33D7C5ADA3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E-6790-484D-8EF9-6C33D7C5AD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90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Sheet1!$C$19:$AH$19</c:f>
              <c:strCache>
                <c:ptCount val="32"/>
                <c:pt idx="0">
                  <c:v>13Jan</c:v>
                </c:pt>
                <c:pt idx="1">
                  <c:v>14Jan</c:v>
                </c:pt>
                <c:pt idx="2">
                  <c:v>15Jan</c:v>
                </c:pt>
                <c:pt idx="3">
                  <c:v>16Jan</c:v>
                </c:pt>
                <c:pt idx="4">
                  <c:v>17Jan</c:v>
                </c:pt>
                <c:pt idx="5">
                  <c:v>18Jan</c:v>
                </c:pt>
                <c:pt idx="6">
                  <c:v>20Jan</c:v>
                </c:pt>
                <c:pt idx="7">
                  <c:v>21Jan</c:v>
                </c:pt>
                <c:pt idx="8">
                  <c:v>31Jan</c:v>
                </c:pt>
                <c:pt idx="9">
                  <c:v>01Feb</c:v>
                </c:pt>
                <c:pt idx="10">
                  <c:v>3Feb</c:v>
                </c:pt>
                <c:pt idx="11">
                  <c:v>4Feb</c:v>
                </c:pt>
                <c:pt idx="12">
                  <c:v>5Feb</c:v>
                </c:pt>
                <c:pt idx="13">
                  <c:v>6Feb</c:v>
                </c:pt>
                <c:pt idx="14">
                  <c:v>7Feb</c:v>
                </c:pt>
                <c:pt idx="15">
                  <c:v>10Feb</c:v>
                </c:pt>
                <c:pt idx="16">
                  <c:v>11Feb</c:v>
                </c:pt>
                <c:pt idx="17">
                  <c:v>12Feb</c:v>
                </c:pt>
                <c:pt idx="18">
                  <c:v>13Feb</c:v>
                </c:pt>
                <c:pt idx="19">
                  <c:v>14Feb</c:v>
                </c:pt>
                <c:pt idx="20">
                  <c:v>15Feb</c:v>
                </c:pt>
                <c:pt idx="21">
                  <c:v>17Feb</c:v>
                </c:pt>
                <c:pt idx="22">
                  <c:v>18Feb</c:v>
                </c:pt>
                <c:pt idx="23">
                  <c:v>19Feb</c:v>
                </c:pt>
                <c:pt idx="24">
                  <c:v>20Feb</c:v>
                </c:pt>
                <c:pt idx="25">
                  <c:v>21Feb</c:v>
                </c:pt>
                <c:pt idx="26">
                  <c:v>24Feb</c:v>
                </c:pt>
                <c:pt idx="27">
                  <c:v>25Feb</c:v>
                </c:pt>
                <c:pt idx="28">
                  <c:v>26Feb</c:v>
                </c:pt>
                <c:pt idx="29">
                  <c:v>27Feb</c:v>
                </c:pt>
                <c:pt idx="30">
                  <c:v>28Feb</c:v>
                </c:pt>
                <c:pt idx="31">
                  <c:v>29Feb</c:v>
                </c:pt>
              </c:strCache>
            </c:strRef>
          </c:cat>
          <c:val>
            <c:numRef>
              <c:f>Sheet1!$C$21:$AH$21</c:f>
              <c:numCache>
                <c:formatCode>0.0%</c:formatCode>
                <c:ptCount val="32"/>
                <c:pt idx="0">
                  <c:v>0.94444444444444442</c:v>
                </c:pt>
                <c:pt idx="1">
                  <c:v>0.97</c:v>
                </c:pt>
                <c:pt idx="2">
                  <c:v>0.99056603773584906</c:v>
                </c:pt>
                <c:pt idx="3">
                  <c:v>0.99242424242424243</c:v>
                </c:pt>
                <c:pt idx="4">
                  <c:v>1</c:v>
                </c:pt>
                <c:pt idx="5">
                  <c:v>1</c:v>
                </c:pt>
                <c:pt idx="6">
                  <c:v>0.99444444444444446</c:v>
                </c:pt>
                <c:pt idx="7">
                  <c:v>1</c:v>
                </c:pt>
                <c:pt idx="8">
                  <c:v>1</c:v>
                </c:pt>
                <c:pt idx="9">
                  <c:v>0.99456521739130432</c:v>
                </c:pt>
                <c:pt idx="10">
                  <c:v>0.9946236559139785</c:v>
                </c:pt>
                <c:pt idx="11">
                  <c:v>0.99479166666666663</c:v>
                </c:pt>
                <c:pt idx="12">
                  <c:v>1</c:v>
                </c:pt>
                <c:pt idx="13">
                  <c:v>0.99489795918367352</c:v>
                </c:pt>
                <c:pt idx="14">
                  <c:v>0.995</c:v>
                </c:pt>
                <c:pt idx="15">
                  <c:v>1</c:v>
                </c:pt>
                <c:pt idx="16">
                  <c:v>1</c:v>
                </c:pt>
                <c:pt idx="17">
                  <c:v>0.99502487562189057</c:v>
                </c:pt>
                <c:pt idx="18">
                  <c:v>1</c:v>
                </c:pt>
                <c:pt idx="19">
                  <c:v>0.995</c:v>
                </c:pt>
                <c:pt idx="20">
                  <c:v>0.99009900990099009</c:v>
                </c:pt>
                <c:pt idx="21">
                  <c:v>0.995</c:v>
                </c:pt>
                <c:pt idx="22">
                  <c:v>0.99504950495049505</c:v>
                </c:pt>
                <c:pt idx="23">
                  <c:v>1</c:v>
                </c:pt>
                <c:pt idx="24">
                  <c:v>0.99504950495049505</c:v>
                </c:pt>
                <c:pt idx="25">
                  <c:v>1</c:v>
                </c:pt>
                <c:pt idx="26">
                  <c:v>1</c:v>
                </c:pt>
                <c:pt idx="27">
                  <c:v>0.995</c:v>
                </c:pt>
                <c:pt idx="28">
                  <c:v>0.99502487562189057</c:v>
                </c:pt>
                <c:pt idx="29">
                  <c:v>1</c:v>
                </c:pt>
                <c:pt idx="30">
                  <c:v>0.995</c:v>
                </c:pt>
                <c:pt idx="31">
                  <c:v>0.99019607843137258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F-6790-484D-8EF9-6C33D7C5A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009728"/>
        <c:axId val="129618304"/>
      </c:lineChart>
      <c:catAx>
        <c:axId val="130009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129618304"/>
        <c:crosses val="autoZero"/>
        <c:auto val="1"/>
        <c:lblAlgn val="ctr"/>
        <c:lblOffset val="100"/>
        <c:noMultiLvlLbl val="1"/>
      </c:catAx>
      <c:valAx>
        <c:axId val="129618304"/>
        <c:scaling>
          <c:orientation val="minMax"/>
          <c:max val="1"/>
          <c:min val="0.92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ja-JP"/>
          </a:p>
        </c:txPr>
        <c:crossAx val="1300097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0843471441292942"/>
          <c:y val="0.35961290924731093"/>
          <c:w val="0.34466771278723007"/>
          <c:h val="0.25338101126102486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lang="ja-JP"/>
          </a:pPr>
          <a:endParaRPr lang="ja-JP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0.0661</cdr:x>
      <cdr:y>0.81846</cdr:y>
    </cdr:from>
    <cdr:to>
      <cdr:x>0.17134</cdr:x>
      <cdr:y>0.94611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83352" y="1915423"/>
          <a:ext cx="451143" cy="29873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5D9BD-3BC6-4887-8EEC-6D7B1BFEDD4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04825"/>
            <a:ext cx="3367087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B90DD-8D33-4E72-B0A0-E1B10F3AF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2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2939339" y="3199487"/>
            <a:ext cx="4633036" cy="580024"/>
          </a:xfrm>
        </p:spPr>
        <p:txBody>
          <a:bodyPr/>
          <a:lstStyle/>
          <a:p>
            <a:r>
              <a:rPr lang="ja-JP" altLang="en-US" smtClean="0"/>
              <a:t>皆</a:t>
            </a:r>
            <a:r>
              <a:rPr lang="ja-JP" altLang="en-US" dirty="0" smtClean="0"/>
              <a:t>様こんにちは</a:t>
            </a:r>
            <a:endParaRPr lang="en-US" altLang="ja-JP" dirty="0" smtClean="0"/>
          </a:p>
          <a:p>
            <a:r>
              <a:rPr lang="ja-JP" altLang="en-US" dirty="0" smtClean="0"/>
              <a:t>これより、キヤノン電子ベトナムの会社案内を説明をします。</a:t>
            </a:r>
            <a:endParaRPr lang="en-US" altLang="ja-JP" dirty="0" smtClean="0"/>
          </a:p>
          <a:p>
            <a:r>
              <a:rPr lang="ja-JP" altLang="en-US" dirty="0" smtClean="0"/>
              <a:t>所要時間は約</a:t>
            </a:r>
            <a:r>
              <a:rPr lang="en-US" altLang="ja-JP" dirty="0" smtClean="0"/>
              <a:t>7</a:t>
            </a:r>
            <a:r>
              <a:rPr lang="ja-JP" altLang="en-US" dirty="0" smtClean="0"/>
              <a:t>分かかります。</a:t>
            </a:r>
            <a:endParaRPr lang="en-US" altLang="ja-JP" dirty="0" smtClean="0"/>
          </a:p>
          <a:p>
            <a:r>
              <a:rPr lang="ja-JP" altLang="en-US" dirty="0" smtClean="0"/>
              <a:t>では、内容の説明に入ります。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B90DD-8D33-4E72-B0A0-E1B10F3AFA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72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2933173" y="3199488"/>
            <a:ext cx="4332956" cy="1418252"/>
          </a:xfrm>
        </p:spPr>
        <p:txBody>
          <a:bodyPr/>
          <a:lstStyle/>
          <a:p>
            <a:r>
              <a:rPr lang="ja-JP" altLang="en-US" dirty="0" smtClean="0"/>
              <a:t>沿革概要です。</a:t>
            </a:r>
            <a:r>
              <a:rPr lang="en-US" altLang="ja-JP" dirty="0" smtClean="0"/>
              <a:t>2008</a:t>
            </a:r>
            <a:r>
              <a:rPr lang="ja-JP" altLang="en-US" dirty="0" smtClean="0"/>
              <a:t>年</a:t>
            </a:r>
            <a:r>
              <a:rPr lang="en-US" altLang="ja-JP" dirty="0" smtClean="0"/>
              <a:t>11</a:t>
            </a:r>
            <a:r>
              <a:rPr lang="ja-JP" altLang="en-US" dirty="0" smtClean="0"/>
              <a:t>月に投資ライセンスを取得しました、第</a:t>
            </a:r>
            <a:r>
              <a:rPr lang="en-US" altLang="ja-JP" dirty="0" smtClean="0"/>
              <a:t>1</a:t>
            </a:r>
            <a:r>
              <a:rPr lang="ja-JP" altLang="en-US" dirty="0" smtClean="0"/>
              <a:t>棟、第</a:t>
            </a:r>
            <a:r>
              <a:rPr lang="en-US" altLang="ja-JP" dirty="0" smtClean="0"/>
              <a:t>2</a:t>
            </a:r>
            <a:r>
              <a:rPr lang="ja-JP" altLang="en-US" dirty="0" smtClean="0"/>
              <a:t>棟、第</a:t>
            </a:r>
            <a:r>
              <a:rPr lang="en-US" altLang="ja-JP" dirty="0" smtClean="0"/>
              <a:t>3</a:t>
            </a:r>
            <a:r>
              <a:rPr lang="ja-JP" altLang="en-US" dirty="0" smtClean="0"/>
              <a:t>棟完成しました。</a:t>
            </a:r>
            <a:endParaRPr lang="en-US" altLang="ja-JP" dirty="0" smtClean="0"/>
          </a:p>
          <a:p>
            <a:r>
              <a:rPr lang="ja-JP" altLang="en-US" dirty="0" smtClean="0"/>
              <a:t>工場拡大に合わせて、ユニット生産から</a:t>
            </a:r>
            <a:r>
              <a:rPr lang="en-US" altLang="ja-JP" dirty="0" smtClean="0"/>
              <a:t>OEM,</a:t>
            </a:r>
            <a:r>
              <a:rPr lang="ja-JP" altLang="en-US" dirty="0" smtClean="0"/>
              <a:t>レーザービームプリンター製品の生産品質保証へと技術力を拡大しています。</a:t>
            </a:r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B90DD-8D33-4E72-B0A0-E1B10F3AFA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14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2764623" y="3199488"/>
            <a:ext cx="4489172" cy="1088948"/>
          </a:xfrm>
        </p:spPr>
        <p:txBody>
          <a:bodyPr/>
          <a:lstStyle/>
          <a:p>
            <a:r>
              <a:rPr lang="ja-JP" altLang="en-US" dirty="0" smtClean="0"/>
              <a:t>キヤノン電子の各拠点の紹介です。日本国内に</a:t>
            </a:r>
            <a:r>
              <a:rPr lang="en-US" altLang="ja-JP" dirty="0" smtClean="0"/>
              <a:t>4</a:t>
            </a:r>
            <a:r>
              <a:rPr lang="ja-JP" altLang="en-US" dirty="0" smtClean="0"/>
              <a:t>拠点、海外に２拠点あります。</a:t>
            </a:r>
            <a:endParaRPr lang="en-US" altLang="ja-JP" dirty="0" smtClean="0"/>
          </a:p>
          <a:p>
            <a:r>
              <a:rPr lang="ja-JP" altLang="en-US" dirty="0" smtClean="0"/>
              <a:t>本社は、東京本社、埼玉県秩父市に秩父本社があります。　工場は、埼玉県に秩父と美里、群馬県に赤城工場があります。</a:t>
            </a:r>
            <a:endParaRPr lang="en-US" altLang="ja-JP" dirty="0" smtClean="0"/>
          </a:p>
          <a:p>
            <a:r>
              <a:rPr lang="ja-JP" altLang="en-US" dirty="0" smtClean="0"/>
              <a:t>海外では、マレーシアと弊社キヤノン電子ベトナムの</a:t>
            </a:r>
            <a:r>
              <a:rPr lang="en-US" altLang="ja-JP" dirty="0" smtClean="0"/>
              <a:t>2</a:t>
            </a:r>
            <a:r>
              <a:rPr lang="ja-JP" altLang="en-US" dirty="0" smtClean="0"/>
              <a:t>拠点となっています。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B90DD-8D33-4E72-B0A0-E1B10F3AFA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0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2918785" y="3199488"/>
            <a:ext cx="4984544" cy="3031093"/>
          </a:xfrm>
        </p:spPr>
        <p:txBody>
          <a:bodyPr/>
          <a:lstStyle/>
          <a:p>
            <a:r>
              <a:rPr lang="ja-JP" altLang="en-US" dirty="0" smtClean="0"/>
              <a:t>弊社では、地球にやさしい環境を最優先にしたモノづくりに努めています。</a:t>
            </a:r>
            <a:endParaRPr lang="en-US" altLang="ja-JP" dirty="0" smtClean="0"/>
          </a:p>
          <a:p>
            <a:r>
              <a:rPr lang="ja-JP" altLang="en-US" dirty="0" smtClean="0"/>
              <a:t>この活動は、数々の表彰を受けています。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B90DD-8D33-4E72-B0A0-E1B10F3AFA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3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2908507" y="3199487"/>
            <a:ext cx="5220924" cy="692287"/>
          </a:xfrm>
        </p:spPr>
        <p:txBody>
          <a:bodyPr/>
          <a:lstStyle/>
          <a:p>
            <a:r>
              <a:rPr lang="ja-JP" altLang="en-US" dirty="0" smtClean="0"/>
              <a:t>品質面では、お客様の要求に応えるため、キヤノングループをはじめ、多くの研究により、品質保証のノウハウを構築しています。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B90DD-8D33-4E72-B0A0-E1B10F3AFA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8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2887951" y="3199488"/>
            <a:ext cx="5015377" cy="505182"/>
          </a:xfrm>
        </p:spPr>
        <p:txBody>
          <a:bodyPr/>
          <a:lstStyle/>
          <a:p>
            <a:r>
              <a:rPr lang="ja-JP" altLang="en-US" dirty="0" smtClean="0"/>
              <a:t>ｺｽﾄ面では、コストダウン活動、</a:t>
            </a:r>
            <a:r>
              <a:rPr lang="en-US" altLang="ja-JP" dirty="0" smtClean="0"/>
              <a:t>VE</a:t>
            </a:r>
            <a:r>
              <a:rPr lang="ja-JP" altLang="en-US" dirty="0" smtClean="0"/>
              <a:t>活動、自働化、物流改善を通じて常に低価格製品の供給を実現しています。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B90DD-8D33-4E72-B0A0-E1B10F3AFA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15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2867397" y="3199488"/>
            <a:ext cx="5303144" cy="533248"/>
          </a:xfrm>
        </p:spPr>
        <p:txBody>
          <a:bodyPr/>
          <a:lstStyle/>
          <a:p>
            <a:r>
              <a:rPr lang="ja-JP" altLang="en-US" dirty="0" smtClean="0"/>
              <a:t>納期の面では、立上期間の短縮、仕掛削減などを全社一丸となって、納期、リードタイムの短縮を実現しています。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B90DD-8D33-4E72-B0A0-E1B10F3AFA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8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A0B9-4A09-465F-AA6F-95C3694D9D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13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A0B9-4A09-465F-AA6F-95C3694D9D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361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A0B9-4A09-465F-AA6F-95C3694D9D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565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A0B9-4A09-465F-AA6F-95C3694D9D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7512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A0B9-4A09-465F-AA6F-95C3694D9D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763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A0B9-4A09-465F-AA6F-95C3694D9D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42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A0B9-4A09-465F-AA6F-95C3694D9D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32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A0B9-4A09-465F-AA6F-95C3694D9D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147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A0B9-4A09-465F-AA6F-95C3694D9D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23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A0B9-4A09-465F-AA6F-95C3694D9D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28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A0B9-4A09-465F-AA6F-95C3694D9D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958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2C371-DA08-484A-A0B9-278EA5B61BF6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/>
              <a:t>18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815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tiff"/><Relationship Id="rId15" Type="http://schemas.openxmlformats.org/officeDocument/2006/relationships/image" Target="../media/image12.png"/><Relationship Id="rId10" Type="http://schemas.openxmlformats.org/officeDocument/2006/relationships/image" Target="../media/image8.e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emf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audio" Target="../media/media3.wav"/><Relationship Id="rId16" Type="http://schemas.openxmlformats.org/officeDocument/2006/relationships/image" Target="../media/image2.png"/><Relationship Id="rId1" Type="http://schemas.microsoft.com/office/2007/relationships/media" Target="../media/media3.wav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3.tiff"/><Relationship Id="rId15" Type="http://schemas.microsoft.com/office/2007/relationships/hdphoto" Target="../media/hdphoto3.wdp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12" Type="http://schemas.openxmlformats.org/officeDocument/2006/relationships/chart" Target="../charts/char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2.jpeg"/><Relationship Id="rId11" Type="http://schemas.openxmlformats.org/officeDocument/2006/relationships/image" Target="../media/image2.png"/><Relationship Id="rId5" Type="http://schemas.openxmlformats.org/officeDocument/2006/relationships/image" Target="../media/image3.tiff"/><Relationship Id="rId10" Type="http://schemas.openxmlformats.org/officeDocument/2006/relationships/chart" Target="../charts/chart1.xml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4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chart" Target="../charts/chart3.xml"/><Relationship Id="rId5" Type="http://schemas.openxmlformats.org/officeDocument/2006/relationships/image" Target="../media/image3.tiff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tiff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chart" Target="../charts/chart8.xml"/><Relationship Id="rId4" Type="http://schemas.openxmlformats.org/officeDocument/2006/relationships/notesSlide" Target="../notesSlides/notesSlide6.xml"/><Relationship Id="rId9" Type="http://schemas.openxmlformats.org/officeDocument/2006/relationships/chart" Target="../charts/char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chart" Target="../charts/chart9.xml"/><Relationship Id="rId5" Type="http://schemas.openxmlformats.org/officeDocument/2006/relationships/image" Target="../media/image3.tiff"/><Relationship Id="rId4" Type="http://schemas.openxmlformats.org/officeDocument/2006/relationships/notesSlide" Target="../notesSlides/notesSlide7.xml"/><Relationship Id="rId9" Type="http://schemas.openxmlformats.org/officeDocument/2006/relationships/chart" Target="../charts/char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97735"/>
            <a:ext cx="7490012" cy="1383639"/>
          </a:xfrm>
        </p:spPr>
        <p:txBody>
          <a:bodyPr>
            <a:normAutofit fontScale="90000"/>
          </a:bodyPr>
          <a:lstStyle/>
          <a:p>
            <a:r>
              <a:rPr kumimoji="1" lang="ja-JP" altLang="en-US" sz="4800" dirty="0" smtClean="0">
                <a:solidFill>
                  <a:srgbClr val="0070C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キヤノン電子ベトナム</a:t>
            </a:r>
            <a:r>
              <a:rPr kumimoji="1" lang="en-US" altLang="ja-JP" sz="4800" dirty="0" smtClean="0">
                <a:solidFill>
                  <a:srgbClr val="0070C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/>
            </a:r>
            <a:br>
              <a:rPr kumimoji="1" lang="en-US" altLang="ja-JP" sz="4800" dirty="0" smtClean="0">
                <a:solidFill>
                  <a:srgbClr val="0070C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</a:br>
            <a:r>
              <a:rPr lang="ja-JP" altLang="en-US" sz="4800" dirty="0" smtClean="0">
                <a:solidFill>
                  <a:srgbClr val="0070C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会社案内</a:t>
            </a:r>
            <a:endParaRPr kumimoji="1" lang="ja-JP" altLang="en-US" sz="4800" dirty="0">
              <a:solidFill>
                <a:srgbClr val="0070C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" y="2506173"/>
            <a:ext cx="9144000" cy="400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正方形/長方形 6"/>
          <p:cNvSpPr/>
          <p:nvPr/>
        </p:nvSpPr>
        <p:spPr>
          <a:xfrm>
            <a:off x="0" y="0"/>
            <a:ext cx="228139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25" b="1" dirty="0">
                <a:latin typeface="Myanmar Text" panose="020B0502040204020203" pitchFamily="34" charset="0"/>
                <a:cs typeface="Myanmar Text" panose="020B0502040204020203" pitchFamily="34" charset="0"/>
              </a:rPr>
              <a:t>CANON ELECTRONICS VIETNAM CO.. LTD.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97281" y="1663507"/>
            <a:ext cx="6630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キヤノンブランド製品</a:t>
            </a:r>
            <a:r>
              <a:rPr lang="ja-JP" altLang="en-US" sz="2400" b="1" dirty="0">
                <a:latin typeface="HGP教科書体" panose="02020600000000000000" pitchFamily="18" charset="-128"/>
                <a:ea typeface="HGP教科書体" panose="02020600000000000000" pitchFamily="18" charset="-128"/>
              </a:rPr>
              <a:t>の</a:t>
            </a:r>
            <a:r>
              <a:rPr kumimoji="1" lang="ja-JP" altLang="en-US" sz="2400" b="1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製造技術を活かし</a:t>
            </a:r>
            <a:endParaRPr kumimoji="1" lang="en-US" altLang="ja-JP" sz="2400" b="1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pPr algn="ctr"/>
            <a:r>
              <a:rPr lang="ja-JP" altLang="en-US" sz="2400" b="1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お</a:t>
            </a:r>
            <a:r>
              <a:rPr lang="ja-JP" altLang="en-US" sz="2400" b="1" dirty="0">
                <a:latin typeface="HGP教科書体" panose="02020600000000000000" pitchFamily="18" charset="-128"/>
                <a:ea typeface="HGP教科書体" panose="02020600000000000000" pitchFamily="18" charset="-128"/>
              </a:rPr>
              <a:t>客様</a:t>
            </a:r>
            <a:r>
              <a:rPr lang="ja-JP" altLang="en-US" sz="2400" b="1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の</a:t>
            </a:r>
            <a:r>
              <a:rPr lang="ja-JP" altLang="en-US" sz="2400" b="1" dirty="0">
                <a:latin typeface="HGP教科書体" panose="02020600000000000000" pitchFamily="18" charset="-128"/>
                <a:ea typeface="HGP教科書体" panose="02020600000000000000" pitchFamily="18" charset="-128"/>
              </a:rPr>
              <a:t>要求</a:t>
            </a:r>
            <a:r>
              <a:rPr lang="ja-JP" altLang="en-US" sz="2400" b="1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に最短で最適な「</a:t>
            </a:r>
            <a:r>
              <a:rPr lang="en-US" altLang="ja-JP" sz="2400" b="1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EQCD</a:t>
            </a:r>
            <a:r>
              <a:rPr lang="ja-JP" altLang="en-US" sz="2400" b="1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」を保証します。</a:t>
            </a:r>
            <a:endParaRPr kumimoji="1" lang="ja-JP" altLang="en-US" sz="2400" b="1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1834260" y="960353"/>
            <a:ext cx="1050432" cy="652610"/>
            <a:chOff x="4772" y="678"/>
            <a:chExt cx="529" cy="337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 rot="-1195537">
              <a:off x="4772" y="724"/>
              <a:ext cx="239" cy="1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ja-JP"/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 rot="-1195537">
              <a:off x="4838" y="758"/>
              <a:ext cx="103" cy="98"/>
            </a:xfrm>
            <a:prstGeom prst="star5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rot="-1195537">
              <a:off x="5032" y="679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 rot="1305146">
              <a:off x="5061" y="728"/>
              <a:ext cx="240" cy="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ja-JP"/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 rot="1305146">
              <a:off x="5130" y="762"/>
              <a:ext cx="102" cy="1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ja-JP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rot="1305146">
              <a:off x="5039" y="67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4"/>
          <p:cNvGrpSpPr>
            <a:grpSpLocks/>
          </p:cNvGrpSpPr>
          <p:nvPr/>
        </p:nvGrpSpPr>
        <p:grpSpPr bwMode="auto">
          <a:xfrm>
            <a:off x="83697" y="6510592"/>
            <a:ext cx="415969" cy="258432"/>
            <a:chOff x="4772" y="678"/>
            <a:chExt cx="529" cy="337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 rot="-1195537">
              <a:off x="4772" y="724"/>
              <a:ext cx="239" cy="17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ja-JP"/>
            </a:p>
          </p:txBody>
        </p:sp>
        <p:sp>
          <p:nvSpPr>
            <p:cNvPr id="20" name="AutoShape 6"/>
            <p:cNvSpPr>
              <a:spLocks noChangeArrowheads="1"/>
            </p:cNvSpPr>
            <p:nvPr/>
          </p:nvSpPr>
          <p:spPr bwMode="auto">
            <a:xfrm rot="-1195537">
              <a:off x="4838" y="758"/>
              <a:ext cx="103" cy="98"/>
            </a:xfrm>
            <a:prstGeom prst="star5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 rot="-1195537">
              <a:off x="5032" y="679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 rot="1305146">
              <a:off x="5061" y="728"/>
              <a:ext cx="240" cy="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ja-JP"/>
            </a:p>
          </p:txBody>
        </p:sp>
        <p:sp>
          <p:nvSpPr>
            <p:cNvPr id="23" name="Oval 9"/>
            <p:cNvSpPr>
              <a:spLocks noChangeArrowheads="1"/>
            </p:cNvSpPr>
            <p:nvPr/>
          </p:nvSpPr>
          <p:spPr bwMode="auto">
            <a:xfrm rot="1305146">
              <a:off x="5130" y="762"/>
              <a:ext cx="102" cy="1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ja-JP"/>
            </a:p>
          </p:txBody>
        </p:sp>
        <p:sp>
          <p:nvSpPr>
            <p:cNvPr id="24" name="Line 10"/>
            <p:cNvSpPr>
              <a:spLocks noChangeShapeType="1"/>
            </p:cNvSpPr>
            <p:nvPr/>
          </p:nvSpPr>
          <p:spPr bwMode="auto">
            <a:xfrm rot="1305146">
              <a:off x="5039" y="67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8668278" y="6563913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smtClean="0"/>
              <a:t>1/18</a:t>
            </a:r>
            <a:endParaRPr kumimoji="1" lang="ja-JP" altLang="en-US" sz="1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1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22"/>
    </mc:Choice>
    <mc:Fallback xmlns="">
      <p:transition spd="slow" advTm="13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0" y="39018"/>
            <a:ext cx="9144000" cy="6820452"/>
            <a:chOff x="0" y="39018"/>
            <a:chExt cx="9144000" cy="6820452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0" y="39018"/>
              <a:ext cx="9144000" cy="6730007"/>
              <a:chOff x="0" y="39018"/>
              <a:chExt cx="9144000" cy="6730007"/>
            </a:xfrm>
          </p:grpSpPr>
          <p:cxnSp>
            <p:nvCxnSpPr>
              <p:cNvPr id="13" name="直線コネクタ 12"/>
              <p:cNvCxnSpPr/>
              <p:nvPr/>
            </p:nvCxnSpPr>
            <p:spPr>
              <a:xfrm flipV="1">
                <a:off x="0" y="622117"/>
                <a:ext cx="914400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5717" y="39018"/>
                <a:ext cx="1155347" cy="383755"/>
              </a:xfrm>
              <a:prstGeom prst="rect">
                <a:avLst/>
              </a:prstGeom>
            </p:spPr>
          </p:pic>
          <p:sp>
            <p:nvSpPr>
              <p:cNvPr id="12" name="正方形/長方形 11"/>
              <p:cNvSpPr/>
              <p:nvPr/>
            </p:nvSpPr>
            <p:spPr>
              <a:xfrm>
                <a:off x="6850904" y="423770"/>
                <a:ext cx="2281394" cy="219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825" b="1" dirty="0">
                    <a:latin typeface="Myanmar Text" panose="020B0502040204020203" pitchFamily="34" charset="0"/>
                    <a:cs typeface="Myanmar Text" panose="020B0502040204020203" pitchFamily="34" charset="0"/>
                  </a:rPr>
                  <a:t>CANON ELECTRONICS VIETNAM CO.. LTD.</a:t>
                </a: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4955" y="49904"/>
                <a:ext cx="4477045" cy="4835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ja-JP" altLang="en-US" sz="2700" dirty="0">
                    <a:solidFill>
                      <a:schemeClr val="tx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キヤノン電子ベトナム</a:t>
                </a:r>
              </a:p>
            </p:txBody>
          </p:sp>
          <p:grpSp>
            <p:nvGrpSpPr>
              <p:cNvPr id="33" name="Group 4"/>
              <p:cNvGrpSpPr>
                <a:grpSpLocks/>
              </p:cNvGrpSpPr>
              <p:nvPr/>
            </p:nvGrpSpPr>
            <p:grpSpPr bwMode="auto">
              <a:xfrm>
                <a:off x="83754" y="6510584"/>
                <a:ext cx="415976" cy="258441"/>
                <a:chOff x="4772" y="678"/>
                <a:chExt cx="529" cy="337"/>
              </a:xfrm>
            </p:grpSpPr>
            <p:sp>
              <p:nvSpPr>
                <p:cNvPr id="34" name="Rectangle 5"/>
                <p:cNvSpPr>
                  <a:spLocks noChangeArrowheads="1"/>
                </p:cNvSpPr>
                <p:nvPr/>
              </p:nvSpPr>
              <p:spPr bwMode="auto">
                <a:xfrm rot="-1195537">
                  <a:off x="4772" y="724"/>
                  <a:ext cx="239" cy="171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6" name="AutoShape 6"/>
                <p:cNvSpPr>
                  <a:spLocks noChangeArrowheads="1"/>
                </p:cNvSpPr>
                <p:nvPr/>
              </p:nvSpPr>
              <p:spPr bwMode="auto">
                <a:xfrm rot="-1195537">
                  <a:off x="4838" y="758"/>
                  <a:ext cx="103" cy="98"/>
                </a:xfrm>
                <a:prstGeom prst="star5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pitchFamily="18" charset="0"/>
                  </a:endParaRPr>
                </a:p>
              </p:txBody>
            </p:sp>
            <p:sp>
              <p:nvSpPr>
                <p:cNvPr id="37" name="Line 7"/>
                <p:cNvSpPr>
                  <a:spLocks noChangeShapeType="1"/>
                </p:cNvSpPr>
                <p:nvPr/>
              </p:nvSpPr>
              <p:spPr bwMode="auto">
                <a:xfrm rot="-1195537">
                  <a:off x="5032" y="679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Rectangle 8"/>
                <p:cNvSpPr>
                  <a:spLocks noChangeArrowheads="1"/>
                </p:cNvSpPr>
                <p:nvPr/>
              </p:nvSpPr>
              <p:spPr bwMode="auto">
                <a:xfrm rot="1305146">
                  <a:off x="5061" y="728"/>
                  <a:ext cx="240" cy="17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9" name="Oval 9"/>
                <p:cNvSpPr>
                  <a:spLocks noChangeArrowheads="1"/>
                </p:cNvSpPr>
                <p:nvPr/>
              </p:nvSpPr>
              <p:spPr bwMode="auto">
                <a:xfrm rot="1305146">
                  <a:off x="5130" y="762"/>
                  <a:ext cx="102" cy="10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40" name="Line 10"/>
                <p:cNvSpPr>
                  <a:spLocks noChangeShapeType="1"/>
                </p:cNvSpPr>
                <p:nvPr/>
              </p:nvSpPr>
              <p:spPr bwMode="auto">
                <a:xfrm rot="1305146">
                  <a:off x="5039" y="678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テキスト ボックス 4"/>
            <p:cNvSpPr txBox="1"/>
            <p:nvPr/>
          </p:nvSpPr>
          <p:spPr>
            <a:xfrm>
              <a:off x="8652680" y="6582471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smtClean="0"/>
                <a:t>6</a:t>
              </a:r>
              <a:r>
                <a:rPr kumimoji="1" lang="en-US" altLang="ja-JP" sz="1200" smtClean="0"/>
                <a:t>/18</a:t>
              </a:r>
              <a:endParaRPr kumimoji="1" lang="ja-JP" altLang="en-US" sz="1200" dirty="0"/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-167548" y="669083"/>
            <a:ext cx="9299846" cy="5637236"/>
            <a:chOff x="-265892" y="696772"/>
            <a:chExt cx="9299846" cy="5637236"/>
          </a:xfrm>
        </p:grpSpPr>
        <p:sp>
          <p:nvSpPr>
            <p:cNvPr id="17" name="Rounded Rectangle 46"/>
            <p:cNvSpPr/>
            <p:nvPr/>
          </p:nvSpPr>
          <p:spPr bwMode="auto">
            <a:xfrm>
              <a:off x="3701763" y="4057382"/>
              <a:ext cx="4249613" cy="46288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r>
                <a:rPr lang="ja-JP" altLang="en-US" b="1" dirty="0"/>
                <a:t>　　</a:t>
              </a:r>
              <a:r>
                <a:rPr lang="en-US" altLang="ja-JP" b="1" dirty="0"/>
                <a:t>2013</a:t>
              </a:r>
              <a:r>
                <a:rPr lang="ja-JP" altLang="en-US" b="1" dirty="0"/>
                <a:t>年</a:t>
              </a:r>
              <a:r>
                <a:rPr lang="en-US" altLang="ja-JP" b="1" dirty="0"/>
                <a:t>5</a:t>
              </a:r>
              <a:r>
                <a:rPr lang="ja-JP" altLang="en-US" b="1" dirty="0"/>
                <a:t>月：第</a:t>
              </a:r>
              <a:r>
                <a:rPr lang="en-US" altLang="ja-JP" b="1" dirty="0"/>
                <a:t>3</a:t>
              </a:r>
              <a:r>
                <a:rPr lang="ja-JP" altLang="en-US" b="1" dirty="0"/>
                <a:t>棟建設完了</a:t>
              </a:r>
            </a:p>
          </p:txBody>
        </p:sp>
        <p:sp>
          <p:nvSpPr>
            <p:cNvPr id="18" name="Rounded Rectangle 45"/>
            <p:cNvSpPr/>
            <p:nvPr/>
          </p:nvSpPr>
          <p:spPr bwMode="auto">
            <a:xfrm>
              <a:off x="3105845" y="4513516"/>
              <a:ext cx="4389962" cy="46423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r>
                <a:rPr lang="ja-JP" altLang="en-US" b="1" dirty="0"/>
                <a:t>　　</a:t>
              </a:r>
              <a:r>
                <a:rPr lang="en-US" altLang="ja-JP" b="1" dirty="0"/>
                <a:t>2011</a:t>
              </a:r>
              <a:r>
                <a:rPr lang="ja-JP" altLang="en-US" b="1" dirty="0"/>
                <a:t>年</a:t>
              </a:r>
              <a:r>
                <a:rPr lang="en-US" altLang="ja-JP" b="1" dirty="0"/>
                <a:t>10</a:t>
              </a:r>
              <a:r>
                <a:rPr lang="ja-JP" altLang="en-US" b="1" dirty="0"/>
                <a:t>月：第</a:t>
              </a:r>
              <a:r>
                <a:rPr lang="en-US" altLang="ja-JP" b="1" dirty="0"/>
                <a:t>2</a:t>
              </a:r>
              <a:r>
                <a:rPr lang="ja-JP" altLang="en-US" b="1" dirty="0"/>
                <a:t>棟建設完了</a:t>
              </a:r>
            </a:p>
          </p:txBody>
        </p:sp>
        <p:sp>
          <p:nvSpPr>
            <p:cNvPr id="19" name="Rounded Rectangle 44"/>
            <p:cNvSpPr/>
            <p:nvPr/>
          </p:nvSpPr>
          <p:spPr bwMode="auto">
            <a:xfrm>
              <a:off x="2490627" y="4960204"/>
              <a:ext cx="4779972" cy="46423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r>
                <a:rPr lang="ja-JP" altLang="en-US" b="1" dirty="0"/>
                <a:t>　　</a:t>
              </a:r>
              <a:r>
                <a:rPr lang="en-US" altLang="ja-JP" b="1" dirty="0"/>
                <a:t>2010</a:t>
              </a:r>
              <a:r>
                <a:rPr lang="ja-JP" altLang="en-US" b="1" dirty="0"/>
                <a:t>年</a:t>
              </a:r>
              <a:r>
                <a:rPr lang="en-US" altLang="ja-JP" b="1" dirty="0"/>
                <a:t>5</a:t>
              </a:r>
              <a:r>
                <a:rPr lang="ja-JP" altLang="en-US" b="1" dirty="0"/>
                <a:t>月：生産稼働開始</a:t>
              </a:r>
            </a:p>
          </p:txBody>
        </p:sp>
        <p:sp>
          <p:nvSpPr>
            <p:cNvPr id="20" name="Rounded Rectangle 43"/>
            <p:cNvSpPr/>
            <p:nvPr/>
          </p:nvSpPr>
          <p:spPr bwMode="auto">
            <a:xfrm>
              <a:off x="1910286" y="5406894"/>
              <a:ext cx="5189371" cy="46423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r>
                <a:rPr lang="ja-JP" altLang="en-US" b="1" dirty="0"/>
                <a:t>　　</a:t>
              </a:r>
              <a:r>
                <a:rPr lang="en-US" altLang="ja-JP" b="1" dirty="0"/>
                <a:t>2009</a:t>
              </a:r>
              <a:r>
                <a:rPr lang="ja-JP" altLang="en-US" b="1" dirty="0"/>
                <a:t>年</a:t>
              </a:r>
              <a:r>
                <a:rPr lang="en-US" altLang="ja-JP" b="1" dirty="0"/>
                <a:t>8</a:t>
              </a:r>
              <a:r>
                <a:rPr lang="ja-JP" altLang="en-US" b="1" dirty="0"/>
                <a:t>月：第</a:t>
              </a:r>
              <a:r>
                <a:rPr lang="en-US" altLang="ja-JP" b="1" dirty="0"/>
                <a:t>1</a:t>
              </a:r>
              <a:r>
                <a:rPr lang="ja-JP" altLang="en-US" b="1" dirty="0"/>
                <a:t>棟建設完成</a:t>
              </a:r>
            </a:p>
          </p:txBody>
        </p:sp>
        <p:sp>
          <p:nvSpPr>
            <p:cNvPr id="21" name="Rounded Rectangle 7"/>
            <p:cNvSpPr/>
            <p:nvPr/>
          </p:nvSpPr>
          <p:spPr bwMode="auto">
            <a:xfrm>
              <a:off x="1304356" y="5871126"/>
              <a:ext cx="5441232" cy="46288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r>
                <a:rPr lang="ja-JP" altLang="en-US" b="1" dirty="0"/>
                <a:t>　　</a:t>
              </a:r>
              <a:r>
                <a:rPr lang="en-US" altLang="ja-JP" b="1" dirty="0">
                  <a:solidFill>
                    <a:srgbClr val="FF0000"/>
                  </a:solidFill>
                </a:rPr>
                <a:t>2008</a:t>
              </a:r>
              <a:r>
                <a:rPr lang="ja-JP" altLang="en-US" b="1" dirty="0">
                  <a:solidFill>
                    <a:srgbClr val="FF0000"/>
                  </a:solidFill>
                </a:rPr>
                <a:t>年</a:t>
              </a:r>
              <a:r>
                <a:rPr lang="en-US" altLang="ja-JP" b="1" dirty="0">
                  <a:solidFill>
                    <a:srgbClr val="FF0000"/>
                  </a:solidFill>
                </a:rPr>
                <a:t>11</a:t>
              </a:r>
              <a:r>
                <a:rPr lang="ja-JP" altLang="en-US" b="1" dirty="0">
                  <a:solidFill>
                    <a:srgbClr val="FF0000"/>
                  </a:solidFill>
                </a:rPr>
                <a:t>月：投資ライセンス取得（</a:t>
              </a:r>
              <a:r>
                <a:rPr lang="en-US" altLang="ja-JP" b="1" dirty="0">
                  <a:solidFill>
                    <a:srgbClr val="FF0000"/>
                  </a:solidFill>
                </a:rPr>
                <a:t>EPE)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Rounded Rectangle 47"/>
            <p:cNvSpPr/>
            <p:nvPr/>
          </p:nvSpPr>
          <p:spPr bwMode="auto">
            <a:xfrm>
              <a:off x="4376645" y="3583702"/>
              <a:ext cx="3852956" cy="46288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r>
                <a:rPr lang="en-US" altLang="ja-JP" b="1" dirty="0" smtClean="0">
                  <a:solidFill>
                    <a:srgbClr val="FF0000"/>
                  </a:solidFill>
                </a:rPr>
                <a:t>2017</a:t>
              </a:r>
              <a:r>
                <a:rPr lang="ja-JP" altLang="en-US" b="1" dirty="0" smtClean="0">
                  <a:solidFill>
                    <a:srgbClr val="FF0000"/>
                  </a:solidFill>
                </a:rPr>
                <a:t>年：ＯＥＭ開始　Ｂ社製品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Rounded Rectangle 23"/>
            <p:cNvSpPr/>
            <p:nvPr/>
          </p:nvSpPr>
          <p:spPr bwMode="auto">
            <a:xfrm>
              <a:off x="5135345" y="2813996"/>
              <a:ext cx="3773524" cy="7692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3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en-US" altLang="ja-JP" b="1" dirty="0"/>
                <a:t> </a:t>
              </a:r>
              <a:r>
                <a:rPr lang="ja-JP" altLang="en-US" b="1" dirty="0" smtClean="0"/>
                <a:t>　</a:t>
              </a:r>
              <a:r>
                <a:rPr lang="en-US" altLang="ja-JP" b="1" dirty="0"/>
                <a:t> </a:t>
              </a:r>
              <a:r>
                <a:rPr lang="en-US" altLang="ja-JP" b="1" dirty="0">
                  <a:solidFill>
                    <a:srgbClr val="FF0000"/>
                  </a:solidFill>
                </a:rPr>
                <a:t>2018</a:t>
              </a:r>
              <a:r>
                <a:rPr lang="ja-JP" altLang="en-US" b="1" dirty="0">
                  <a:solidFill>
                    <a:srgbClr val="FF0000"/>
                  </a:solidFill>
                </a:rPr>
                <a:t>年</a:t>
              </a:r>
              <a:r>
                <a:rPr lang="en-US" altLang="ja-JP" b="1" dirty="0">
                  <a:solidFill>
                    <a:srgbClr val="FF0000"/>
                  </a:solidFill>
                </a:rPr>
                <a:t>3</a:t>
              </a:r>
              <a:r>
                <a:rPr lang="ja-JP" altLang="en-US" b="1" dirty="0">
                  <a:solidFill>
                    <a:srgbClr val="FF0000"/>
                  </a:solidFill>
                </a:rPr>
                <a:t>月</a:t>
              </a:r>
              <a:r>
                <a:rPr lang="en-US" altLang="ja-JP" b="1" dirty="0">
                  <a:solidFill>
                    <a:srgbClr val="FF0000"/>
                  </a:solidFill>
                </a:rPr>
                <a:t>:</a:t>
              </a:r>
              <a:r>
                <a:rPr lang="ja-JP" altLang="en-US" b="1" dirty="0">
                  <a:solidFill>
                    <a:srgbClr val="FF0000"/>
                  </a:solidFill>
                </a:rPr>
                <a:t>商社</a:t>
              </a:r>
              <a:r>
                <a:rPr lang="ja-JP" altLang="en-US" b="1" dirty="0" smtClean="0">
                  <a:solidFill>
                    <a:srgbClr val="FF0000"/>
                  </a:solidFill>
                </a:rPr>
                <a:t>ライセンス取得</a:t>
              </a:r>
              <a:endParaRPr lang="ja-JP" altLang="en-US" b="1" dirty="0">
                <a:solidFill>
                  <a:srgbClr val="FF0000"/>
                </a:solidFill>
              </a:endParaRPr>
            </a:p>
            <a:p>
              <a:pPr eaLnBrk="1" hangingPunct="1">
                <a:defRPr/>
              </a:pPr>
              <a:r>
                <a:rPr lang="ja-JP" altLang="en-US" b="1" dirty="0" smtClean="0"/>
                <a:t>　　</a:t>
              </a:r>
              <a:r>
                <a:rPr lang="en-US" altLang="ja-JP" b="1" dirty="0" smtClean="0"/>
                <a:t>2018</a:t>
              </a:r>
              <a:r>
                <a:rPr lang="ja-JP" altLang="en-US" b="1" dirty="0" smtClean="0"/>
                <a:t>年</a:t>
              </a:r>
              <a:r>
                <a:rPr lang="en-US" altLang="ja-JP" b="1" dirty="0" smtClean="0"/>
                <a:t>11</a:t>
              </a:r>
              <a:r>
                <a:rPr lang="ja-JP" altLang="en-US" b="1" dirty="0" smtClean="0"/>
                <a:t>月商社取引開始</a:t>
              </a:r>
              <a:endParaRPr lang="ja-JP" altLang="en-US" b="1" dirty="0"/>
            </a:p>
          </p:txBody>
        </p:sp>
        <p:cxnSp>
          <p:nvCxnSpPr>
            <p:cNvPr id="24" name="Straight Connector 13"/>
            <p:cNvCxnSpPr/>
            <p:nvPr/>
          </p:nvCxnSpPr>
          <p:spPr bwMode="auto">
            <a:xfrm flipV="1">
              <a:off x="1235531" y="2604936"/>
              <a:ext cx="4660916" cy="3496957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Oval 6"/>
            <p:cNvSpPr/>
            <p:nvPr/>
          </p:nvSpPr>
          <p:spPr bwMode="auto">
            <a:xfrm>
              <a:off x="1127570" y="5993930"/>
              <a:ext cx="217272" cy="21727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ja-JP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Oval 35"/>
            <p:cNvSpPr/>
            <p:nvPr/>
          </p:nvSpPr>
          <p:spPr bwMode="auto">
            <a:xfrm>
              <a:off x="1790180" y="5547243"/>
              <a:ext cx="217271" cy="217271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ja-JP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Oval 42"/>
            <p:cNvSpPr/>
            <p:nvPr/>
          </p:nvSpPr>
          <p:spPr bwMode="auto">
            <a:xfrm>
              <a:off x="2383689" y="5084360"/>
              <a:ext cx="217271" cy="21592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ja-JP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Oval 36"/>
            <p:cNvSpPr/>
            <p:nvPr/>
          </p:nvSpPr>
          <p:spPr bwMode="auto">
            <a:xfrm>
              <a:off x="2972799" y="4629575"/>
              <a:ext cx="217272" cy="21592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ja-JP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Oval 34"/>
            <p:cNvSpPr/>
            <p:nvPr/>
          </p:nvSpPr>
          <p:spPr bwMode="auto">
            <a:xfrm>
              <a:off x="3575089" y="4169390"/>
              <a:ext cx="217271" cy="21727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ja-JP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Oval 33"/>
            <p:cNvSpPr/>
            <p:nvPr/>
          </p:nvSpPr>
          <p:spPr bwMode="auto">
            <a:xfrm>
              <a:off x="4241883" y="3664672"/>
              <a:ext cx="217271" cy="21727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ja-JP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Oval 28"/>
            <p:cNvSpPr/>
            <p:nvPr/>
          </p:nvSpPr>
          <p:spPr bwMode="auto">
            <a:xfrm>
              <a:off x="5037973" y="3077636"/>
              <a:ext cx="217272" cy="217271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ja-JP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303390" y="3936412"/>
              <a:ext cx="398106" cy="357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8445" y="4342127"/>
              <a:ext cx="741784" cy="612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66" y="4649155"/>
              <a:ext cx="1056878" cy="903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099" y="3787229"/>
              <a:ext cx="820557" cy="556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107" y="846188"/>
              <a:ext cx="1491777" cy="102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0655" y="1208505"/>
              <a:ext cx="1114167" cy="978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241" y="2537122"/>
              <a:ext cx="1042174" cy="907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987" y="3203779"/>
              <a:ext cx="1270355" cy="853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16"/>
            <p:cNvSpPr txBox="1">
              <a:spLocks noChangeArrowheads="1"/>
            </p:cNvSpPr>
            <p:nvPr/>
          </p:nvSpPr>
          <p:spPr bwMode="auto">
            <a:xfrm>
              <a:off x="656415" y="4339104"/>
              <a:ext cx="1224969" cy="31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LBP</a:t>
              </a:r>
              <a:r>
                <a:rPr lang="ja-JP" altLang="en-US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ユニット</a:t>
              </a:r>
            </a:p>
          </p:txBody>
        </p:sp>
        <p:sp>
          <p:nvSpPr>
            <p:cNvPr id="48" name="TextBox 31"/>
            <p:cNvSpPr txBox="1">
              <a:spLocks noChangeArrowheads="1"/>
            </p:cNvSpPr>
            <p:nvPr/>
          </p:nvSpPr>
          <p:spPr bwMode="auto">
            <a:xfrm>
              <a:off x="1526637" y="3465909"/>
              <a:ext cx="981502" cy="31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DC</a:t>
              </a:r>
              <a:r>
                <a:rPr lang="ja-JP" altLang="en-US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モータ</a:t>
              </a:r>
            </a:p>
          </p:txBody>
        </p:sp>
        <p:sp>
          <p:nvSpPr>
            <p:cNvPr id="49" name="TextBox 38"/>
            <p:cNvSpPr txBox="1">
              <a:spLocks noChangeArrowheads="1"/>
            </p:cNvSpPr>
            <p:nvPr/>
          </p:nvSpPr>
          <p:spPr bwMode="auto">
            <a:xfrm>
              <a:off x="2657032" y="2896490"/>
              <a:ext cx="1159560" cy="31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IJP</a:t>
              </a:r>
              <a:r>
                <a:rPr lang="ja-JP" altLang="en-US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ユニット</a:t>
              </a:r>
            </a:p>
          </p:txBody>
        </p:sp>
        <p:sp>
          <p:nvSpPr>
            <p:cNvPr id="50" name="TextBox 41"/>
            <p:cNvSpPr txBox="1">
              <a:spLocks noChangeArrowheads="1"/>
            </p:cNvSpPr>
            <p:nvPr/>
          </p:nvSpPr>
          <p:spPr bwMode="auto">
            <a:xfrm>
              <a:off x="3789268" y="2247016"/>
              <a:ext cx="876120" cy="31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LBP</a:t>
              </a:r>
              <a:r>
                <a:rPr lang="ja-JP" altLang="en-US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本体</a:t>
              </a:r>
            </a:p>
          </p:txBody>
        </p:sp>
        <p:sp>
          <p:nvSpPr>
            <p:cNvPr id="51" name="Rounded Rectangle 47"/>
            <p:cNvSpPr/>
            <p:nvPr/>
          </p:nvSpPr>
          <p:spPr bwMode="auto">
            <a:xfrm>
              <a:off x="5691808" y="2321243"/>
              <a:ext cx="3342146" cy="46288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r>
                <a:rPr lang="en-US" altLang="ja-JP" b="1" dirty="0"/>
                <a:t> </a:t>
              </a:r>
              <a:r>
                <a:rPr lang="en-US" altLang="ja-JP" b="1" dirty="0" smtClean="0"/>
                <a:t>2020</a:t>
              </a:r>
              <a:r>
                <a:rPr lang="ja-JP" altLang="en-US" b="1" dirty="0" smtClean="0"/>
                <a:t>年</a:t>
              </a:r>
              <a:r>
                <a:rPr lang="en-US" altLang="ja-JP" b="1" dirty="0" smtClean="0"/>
                <a:t>1</a:t>
              </a:r>
              <a:r>
                <a:rPr lang="ja-JP" altLang="en-US" b="1" dirty="0" smtClean="0"/>
                <a:t>月～</a:t>
              </a:r>
              <a:r>
                <a:rPr lang="en-US" altLang="ja-JP" b="1" dirty="0" smtClean="0"/>
                <a:t>:</a:t>
              </a:r>
              <a:r>
                <a:rPr lang="ja-JP" altLang="en-US" b="1" dirty="0" smtClean="0"/>
                <a:t>生産移管</a:t>
              </a:r>
              <a:endParaRPr lang="ja-JP" altLang="en-US" b="1" dirty="0"/>
            </a:p>
          </p:txBody>
        </p:sp>
        <p:sp>
          <p:nvSpPr>
            <p:cNvPr id="52" name="Oval 28"/>
            <p:cNvSpPr/>
            <p:nvPr/>
          </p:nvSpPr>
          <p:spPr bwMode="auto">
            <a:xfrm>
              <a:off x="5689156" y="2587434"/>
              <a:ext cx="217272" cy="217271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ja-JP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TextBox 41"/>
            <p:cNvSpPr txBox="1">
              <a:spLocks noChangeArrowheads="1"/>
            </p:cNvSpPr>
            <p:nvPr/>
          </p:nvSpPr>
          <p:spPr bwMode="auto">
            <a:xfrm>
              <a:off x="5529997" y="935391"/>
              <a:ext cx="15696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 sz="1200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メーリングマシーン</a:t>
              </a:r>
              <a:endPara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 rot="19425202">
              <a:off x="-265892" y="2407137"/>
              <a:ext cx="5073657" cy="605609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110320" y="3663094"/>
              <a:ext cx="15696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ユニット生産</a:t>
              </a:r>
              <a:endParaRPr kumimoji="1" lang="ja-JP" altLang="en-US" b="1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701276" y="3043271"/>
              <a:ext cx="15696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b="1" dirty="0" smtClean="0"/>
                <a:t>モーター内製</a:t>
              </a:r>
              <a:endParaRPr kumimoji="1" lang="ja-JP" altLang="en-US" b="1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424800" y="2517024"/>
              <a:ext cx="15696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b="1" dirty="0"/>
                <a:t>モールド</a:t>
              </a:r>
              <a:r>
                <a:rPr lang="ja-JP" altLang="en-US" b="1" dirty="0" smtClean="0"/>
                <a:t>内製</a:t>
              </a:r>
              <a:endParaRPr kumimoji="1" lang="ja-JP" altLang="en-US" b="1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2246274" y="1989723"/>
              <a:ext cx="11160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b="1" dirty="0" smtClean="0"/>
                <a:t>OEM</a:t>
              </a:r>
              <a:r>
                <a:rPr lang="ja-JP" altLang="en-US" b="1" dirty="0" smtClean="0"/>
                <a:t>開始</a:t>
              </a:r>
              <a:endParaRPr kumimoji="1" lang="ja-JP" altLang="en-US" b="1" dirty="0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2994460" y="1449762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b="1" dirty="0"/>
                <a:t>製品</a:t>
              </a:r>
              <a:r>
                <a:rPr lang="ja-JP" altLang="en-US" b="1" dirty="0" smtClean="0"/>
                <a:t>生産</a:t>
              </a:r>
              <a:endParaRPr kumimoji="1" lang="ja-JP" altLang="en-US" b="1" dirty="0"/>
            </a:p>
          </p:txBody>
        </p:sp>
        <p:sp>
          <p:nvSpPr>
            <p:cNvPr id="60" name="TextBox 41"/>
            <p:cNvSpPr txBox="1">
              <a:spLocks noChangeArrowheads="1"/>
            </p:cNvSpPr>
            <p:nvPr/>
          </p:nvSpPr>
          <p:spPr bwMode="auto">
            <a:xfrm>
              <a:off x="7469461" y="1863759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 sz="1200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商社製品</a:t>
              </a:r>
              <a:endPara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3565989" y="696772"/>
              <a:ext cx="18004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b="1" dirty="0" smtClean="0"/>
                <a:t>製品ＥＭＳ開始</a:t>
              </a:r>
              <a:endParaRPr kumimoji="1" lang="ja-JP" altLang="en-US" b="1" dirty="0"/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-86004" y="1012154"/>
              <a:ext cx="249299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　　　　　</a:t>
              </a:r>
              <a:r>
                <a:rPr kumimoji="1" lang="ja-JP" altLang="en-US" b="1" dirty="0" smtClean="0">
                  <a:solidFill>
                    <a:schemeClr val="accent2">
                      <a:lumMod val="50000"/>
                    </a:schemeClr>
                  </a:solidFill>
                </a:rPr>
                <a:t>常に</a:t>
              </a:r>
              <a:endParaRPr kumimoji="1" lang="en-US" altLang="ja-JP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ja-JP" altLang="en-US" b="1" dirty="0" smtClean="0">
                  <a:solidFill>
                    <a:schemeClr val="accent2">
                      <a:lumMod val="50000"/>
                    </a:schemeClr>
                  </a:solidFill>
                </a:rPr>
                <a:t>　　　　技術を向上し</a:t>
              </a:r>
              <a:endParaRPr lang="en-US" altLang="ja-JP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kumimoji="1" lang="ja-JP" altLang="en-US" b="1" dirty="0" smtClean="0">
                  <a:solidFill>
                    <a:schemeClr val="accent2">
                      <a:lumMod val="50000"/>
                    </a:schemeClr>
                  </a:solidFill>
                </a:rPr>
                <a:t>　　　自立した</a:t>
              </a:r>
              <a:endParaRPr kumimoji="1" lang="en-US" altLang="ja-JP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ja-JP" altLang="en-US" b="1" dirty="0" smtClean="0">
                  <a:solidFill>
                    <a:schemeClr val="accent2">
                      <a:lumMod val="50000"/>
                    </a:schemeClr>
                  </a:solidFill>
                </a:rPr>
                <a:t>　　受託事業を</a:t>
              </a:r>
              <a:endParaRPr lang="en-US" altLang="ja-JP" b="1" dirty="0" smtClean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ja-JP" altLang="en-US" b="1" dirty="0" smtClean="0">
                  <a:solidFill>
                    <a:schemeClr val="accent2">
                      <a:lumMod val="50000"/>
                    </a:schemeClr>
                  </a:solidFill>
                </a:rPr>
                <a:t>　可能にした。</a:t>
              </a:r>
              <a:endParaRPr kumimoji="1" lang="ja-JP" alt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4" name="TextBox 41"/>
            <p:cNvSpPr txBox="1">
              <a:spLocks noChangeArrowheads="1"/>
            </p:cNvSpPr>
            <p:nvPr/>
          </p:nvSpPr>
          <p:spPr bwMode="auto">
            <a:xfrm>
              <a:off x="4350624" y="1297149"/>
              <a:ext cx="108395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</a:rPr>
                <a:t>LBP</a:t>
              </a:r>
              <a:r>
                <a:rPr lang="ja-JP" altLang="en-US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ユニット</a:t>
              </a:r>
              <a:endPara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3" name="テキスト ボックス 62"/>
          <p:cNvSpPr txBox="1"/>
          <p:nvPr/>
        </p:nvSpPr>
        <p:spPr>
          <a:xfrm>
            <a:off x="3695191" y="90800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 smtClean="0">
                <a:solidFill>
                  <a:srgbClr val="0070C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CEV</a:t>
            </a:r>
            <a:r>
              <a:rPr lang="ja-JP" altLang="en-US" sz="2800" dirty="0" smtClean="0">
                <a:solidFill>
                  <a:srgbClr val="0070C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の沿革概要</a:t>
            </a:r>
            <a:endParaRPr lang="ja-JP" altLang="en-US" sz="2800" dirty="0">
              <a:solidFill>
                <a:srgbClr val="0070C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7498" y="1592537"/>
            <a:ext cx="975421" cy="664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40195" y="2011350"/>
            <a:ext cx="764575" cy="6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6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39"/>
    </mc:Choice>
    <mc:Fallback xmlns="">
      <p:transition spd="slow" advTm="5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0" y="39018"/>
            <a:ext cx="9144000" cy="6820452"/>
            <a:chOff x="0" y="39018"/>
            <a:chExt cx="9144000" cy="6820452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0" y="39018"/>
              <a:ext cx="9144000" cy="6730007"/>
              <a:chOff x="0" y="39018"/>
              <a:chExt cx="9144000" cy="6730007"/>
            </a:xfrm>
          </p:grpSpPr>
          <p:cxnSp>
            <p:nvCxnSpPr>
              <p:cNvPr id="13" name="直線コネクタ 12"/>
              <p:cNvCxnSpPr/>
              <p:nvPr/>
            </p:nvCxnSpPr>
            <p:spPr>
              <a:xfrm flipV="1">
                <a:off x="0" y="622117"/>
                <a:ext cx="914400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5717" y="39018"/>
                <a:ext cx="1155347" cy="383755"/>
              </a:xfrm>
              <a:prstGeom prst="rect">
                <a:avLst/>
              </a:prstGeom>
            </p:spPr>
          </p:pic>
          <p:sp>
            <p:nvSpPr>
              <p:cNvPr id="12" name="正方形/長方形 11"/>
              <p:cNvSpPr/>
              <p:nvPr/>
            </p:nvSpPr>
            <p:spPr>
              <a:xfrm>
                <a:off x="6850904" y="423770"/>
                <a:ext cx="2281394" cy="219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825" b="1" dirty="0">
                    <a:latin typeface="Myanmar Text" panose="020B0502040204020203" pitchFamily="34" charset="0"/>
                    <a:cs typeface="Myanmar Text" panose="020B0502040204020203" pitchFamily="34" charset="0"/>
                  </a:rPr>
                  <a:t>CANON ELECTRONICS VIETNAM CO.. LTD.</a:t>
                </a: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4955" y="49904"/>
                <a:ext cx="4477045" cy="4835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ja-JP" altLang="en-US" sz="2700" dirty="0">
                    <a:solidFill>
                      <a:schemeClr val="tx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キヤノン電子ベトナム</a:t>
                </a:r>
              </a:p>
            </p:txBody>
          </p:sp>
          <p:grpSp>
            <p:nvGrpSpPr>
              <p:cNvPr id="33" name="Group 4"/>
              <p:cNvGrpSpPr>
                <a:grpSpLocks/>
              </p:cNvGrpSpPr>
              <p:nvPr/>
            </p:nvGrpSpPr>
            <p:grpSpPr bwMode="auto">
              <a:xfrm>
                <a:off x="83754" y="6510584"/>
                <a:ext cx="415976" cy="258441"/>
                <a:chOff x="4772" y="678"/>
                <a:chExt cx="529" cy="337"/>
              </a:xfrm>
            </p:grpSpPr>
            <p:sp>
              <p:nvSpPr>
                <p:cNvPr id="34" name="Rectangle 5"/>
                <p:cNvSpPr>
                  <a:spLocks noChangeArrowheads="1"/>
                </p:cNvSpPr>
                <p:nvPr/>
              </p:nvSpPr>
              <p:spPr bwMode="auto">
                <a:xfrm rot="-1195537">
                  <a:off x="4772" y="724"/>
                  <a:ext cx="239" cy="171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6" name="AutoShape 6"/>
                <p:cNvSpPr>
                  <a:spLocks noChangeArrowheads="1"/>
                </p:cNvSpPr>
                <p:nvPr/>
              </p:nvSpPr>
              <p:spPr bwMode="auto">
                <a:xfrm rot="-1195537">
                  <a:off x="4838" y="758"/>
                  <a:ext cx="103" cy="98"/>
                </a:xfrm>
                <a:prstGeom prst="star5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pitchFamily="18" charset="0"/>
                  </a:endParaRPr>
                </a:p>
              </p:txBody>
            </p:sp>
            <p:sp>
              <p:nvSpPr>
                <p:cNvPr id="37" name="Line 7"/>
                <p:cNvSpPr>
                  <a:spLocks noChangeShapeType="1"/>
                </p:cNvSpPr>
                <p:nvPr/>
              </p:nvSpPr>
              <p:spPr bwMode="auto">
                <a:xfrm rot="-1195537">
                  <a:off x="5032" y="679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Rectangle 8"/>
                <p:cNvSpPr>
                  <a:spLocks noChangeArrowheads="1"/>
                </p:cNvSpPr>
                <p:nvPr/>
              </p:nvSpPr>
              <p:spPr bwMode="auto">
                <a:xfrm rot="1305146">
                  <a:off x="5061" y="728"/>
                  <a:ext cx="240" cy="17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9" name="Oval 9"/>
                <p:cNvSpPr>
                  <a:spLocks noChangeArrowheads="1"/>
                </p:cNvSpPr>
                <p:nvPr/>
              </p:nvSpPr>
              <p:spPr bwMode="auto">
                <a:xfrm rot="1305146">
                  <a:off x="5130" y="762"/>
                  <a:ext cx="102" cy="10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40" name="Line 10"/>
                <p:cNvSpPr>
                  <a:spLocks noChangeShapeType="1"/>
                </p:cNvSpPr>
                <p:nvPr/>
              </p:nvSpPr>
              <p:spPr bwMode="auto">
                <a:xfrm rot="1305146">
                  <a:off x="5039" y="678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テキスト ボックス 4"/>
            <p:cNvSpPr txBox="1"/>
            <p:nvPr/>
          </p:nvSpPr>
          <p:spPr>
            <a:xfrm>
              <a:off x="8652680" y="6582471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smtClean="0"/>
                <a:t>7</a:t>
              </a:r>
              <a:r>
                <a:rPr kumimoji="1" lang="en-US" altLang="ja-JP" sz="1200" smtClean="0"/>
                <a:t>/18</a:t>
              </a:r>
              <a:endParaRPr kumimoji="1" lang="ja-JP" altLang="en-US" sz="1200" dirty="0"/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184941" y="740737"/>
            <a:ext cx="8648749" cy="5820285"/>
            <a:chOff x="184941" y="740737"/>
            <a:chExt cx="8648749" cy="5820285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28477" y="2445754"/>
              <a:ext cx="2476500" cy="2638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85007" y="1659936"/>
              <a:ext cx="3949205" cy="3906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9" name="直線コネクタ 18"/>
            <p:cNvCxnSpPr/>
            <p:nvPr/>
          </p:nvCxnSpPr>
          <p:spPr bwMode="auto">
            <a:xfrm>
              <a:off x="211820" y="2731506"/>
              <a:ext cx="1571636" cy="1588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直線コネクタ 19"/>
            <p:cNvCxnSpPr/>
            <p:nvPr/>
          </p:nvCxnSpPr>
          <p:spPr bwMode="auto">
            <a:xfrm>
              <a:off x="184941" y="2731506"/>
              <a:ext cx="1214446" cy="1143008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線コネクタ 20"/>
            <p:cNvCxnSpPr/>
            <p:nvPr/>
          </p:nvCxnSpPr>
          <p:spPr bwMode="auto">
            <a:xfrm>
              <a:off x="1399387" y="6518102"/>
              <a:ext cx="1714480" cy="1588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線コネクタ 21"/>
            <p:cNvCxnSpPr/>
            <p:nvPr/>
          </p:nvCxnSpPr>
          <p:spPr bwMode="auto">
            <a:xfrm rot="16200000" flipV="1">
              <a:off x="506412" y="5624745"/>
              <a:ext cx="1428760" cy="357190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線コネクタ 22"/>
            <p:cNvCxnSpPr/>
            <p:nvPr/>
          </p:nvCxnSpPr>
          <p:spPr bwMode="auto">
            <a:xfrm>
              <a:off x="3628033" y="6103542"/>
              <a:ext cx="2071670" cy="1588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線コネクタ 23"/>
            <p:cNvCxnSpPr/>
            <p:nvPr/>
          </p:nvCxnSpPr>
          <p:spPr bwMode="auto">
            <a:xfrm>
              <a:off x="7262296" y="2517192"/>
              <a:ext cx="1428760" cy="1588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テキスト ボックス 24"/>
            <p:cNvSpPr txBox="1"/>
            <p:nvPr/>
          </p:nvSpPr>
          <p:spPr>
            <a:xfrm>
              <a:off x="184941" y="2374316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ベトナム工場</a:t>
              </a:r>
              <a:endParaRPr kumimoji="1" lang="ja-JP" altLang="en-US" sz="2400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3628033" y="574635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秩父本社・事業所</a:t>
              </a:r>
              <a:endParaRPr kumimoji="1" lang="ja-JP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27949" y="6160912"/>
              <a:ext cx="18549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>
                  <a:latin typeface="+mj-ea"/>
                  <a:ea typeface="+mj-ea"/>
                </a:rPr>
                <a:t>マレーシア工場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262296" y="2160002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 smtClean="0">
                  <a:latin typeface="+mj-ea"/>
                  <a:ea typeface="+mj-ea"/>
                </a:rPr>
                <a:t>赤城事業所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cxnSp>
          <p:nvCxnSpPr>
            <p:cNvPr id="29" name="直線コネクタ 28"/>
            <p:cNvCxnSpPr/>
            <p:nvPr/>
          </p:nvCxnSpPr>
          <p:spPr bwMode="auto">
            <a:xfrm>
              <a:off x="4971287" y="2445754"/>
              <a:ext cx="1428760" cy="1588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テキスト ボックス 29"/>
            <p:cNvSpPr txBox="1"/>
            <p:nvPr/>
          </p:nvSpPr>
          <p:spPr>
            <a:xfrm>
              <a:off x="4971287" y="2088564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 smtClean="0">
                  <a:latin typeface="+mj-ea"/>
                  <a:ea typeface="+mj-ea"/>
                </a:rPr>
                <a:t>美里事業所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cxnSp>
          <p:nvCxnSpPr>
            <p:cNvPr id="31" name="直線コネクタ 30"/>
            <p:cNvCxnSpPr/>
            <p:nvPr/>
          </p:nvCxnSpPr>
          <p:spPr bwMode="auto">
            <a:xfrm>
              <a:off x="7467760" y="5031972"/>
              <a:ext cx="1214446" cy="1588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テキスト ボックス 31"/>
            <p:cNvSpPr txBox="1"/>
            <p:nvPr/>
          </p:nvSpPr>
          <p:spPr>
            <a:xfrm>
              <a:off x="7522913" y="45009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東京本社</a:t>
              </a:r>
              <a:endParaRPr kumimoji="1" lang="ja-JP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35" name="直線コネクタ 34"/>
            <p:cNvCxnSpPr/>
            <p:nvPr/>
          </p:nvCxnSpPr>
          <p:spPr bwMode="auto">
            <a:xfrm rot="5400000">
              <a:off x="4756973" y="4803208"/>
              <a:ext cx="2214578" cy="357190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コネクタ 40"/>
            <p:cNvCxnSpPr/>
            <p:nvPr/>
          </p:nvCxnSpPr>
          <p:spPr bwMode="auto">
            <a:xfrm rot="16200000" flipV="1">
              <a:off x="4899849" y="2517192"/>
              <a:ext cx="1285884" cy="1143008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直線コネクタ 41"/>
            <p:cNvCxnSpPr/>
            <p:nvPr/>
          </p:nvCxnSpPr>
          <p:spPr bwMode="auto">
            <a:xfrm flipV="1">
              <a:off x="6042857" y="2517192"/>
              <a:ext cx="1214446" cy="785818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正方形/長方形 42"/>
            <p:cNvSpPr/>
            <p:nvPr/>
          </p:nvSpPr>
          <p:spPr bwMode="auto">
            <a:xfrm>
              <a:off x="3756841" y="2445754"/>
              <a:ext cx="428628" cy="35719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ＤＦＧ特太ゴシック体" pitchFamily="50" charset="-128"/>
                <a:ea typeface="ＤＦＧ特太ゴシック体" pitchFamily="50" charset="-128"/>
              </a:endParaRPr>
            </a:p>
          </p:txBody>
        </p:sp>
        <p:cxnSp>
          <p:nvCxnSpPr>
            <p:cNvPr id="44" name="直線コネクタ 43"/>
            <p:cNvCxnSpPr/>
            <p:nvPr/>
          </p:nvCxnSpPr>
          <p:spPr bwMode="auto">
            <a:xfrm rot="16200000" flipH="1">
              <a:off x="6685799" y="4231704"/>
              <a:ext cx="785818" cy="785818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直線コネクタ 44"/>
            <p:cNvCxnSpPr>
              <a:endCxn id="43" idx="2"/>
            </p:cNvCxnSpPr>
            <p:nvPr/>
          </p:nvCxnSpPr>
          <p:spPr bwMode="auto">
            <a:xfrm flipH="1" flipV="1">
              <a:off x="3971155" y="2802944"/>
              <a:ext cx="1234503" cy="766999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rgbClr val="FF0000"/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直線コネクタ 45"/>
            <p:cNvCxnSpPr/>
            <p:nvPr/>
          </p:nvCxnSpPr>
          <p:spPr bwMode="auto">
            <a:xfrm rot="10800000">
              <a:off x="4114031" y="2445754"/>
              <a:ext cx="928694" cy="214314"/>
            </a:xfrm>
            <a:prstGeom prst="line">
              <a:avLst/>
            </a:prstGeom>
            <a:solidFill>
              <a:srgbClr val="CCFFCC"/>
            </a:solidFill>
            <a:ln w="9525" cap="flat" cmpd="sng" algn="ctr">
              <a:solidFill>
                <a:srgbClr val="FF0000"/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249232" y="4986542"/>
              <a:ext cx="1584458" cy="14287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48" name="Picture 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756840" y="4374580"/>
              <a:ext cx="1849251" cy="13668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49" name="Picture 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835739" y="911051"/>
              <a:ext cx="1577954" cy="12144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50" name="Picture 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114427" y="911051"/>
              <a:ext cx="1714512" cy="1221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51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0" y="740737"/>
              <a:ext cx="2233700" cy="1628305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miter lim="800000"/>
              <a:headEnd/>
              <a:tailEnd/>
            </a:ln>
            <a:effectLst/>
          </p:spPr>
        </p:pic>
        <p:pic>
          <p:nvPicPr>
            <p:cNvPr id="52" name="Picture 1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941" y="4819265"/>
              <a:ext cx="1909543" cy="1347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3" name="楕円 52"/>
            <p:cNvSpPr/>
            <p:nvPr/>
          </p:nvSpPr>
          <p:spPr>
            <a:xfrm>
              <a:off x="2042329" y="3063107"/>
              <a:ext cx="2750363" cy="122498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dirty="0" smtClean="0"/>
                <a:t>ＣＥＶは</a:t>
              </a:r>
              <a:endParaRPr lang="en-US" altLang="ja-JP" b="1" dirty="0" smtClean="0"/>
            </a:p>
            <a:p>
              <a:pPr algn="ctr"/>
              <a:r>
                <a:rPr kumimoji="1" lang="ja-JP" altLang="en-US" b="1" dirty="0" smtClean="0"/>
                <a:t>キヤノン電子のベトナム拠点</a:t>
              </a:r>
              <a:endParaRPr kumimoji="1" lang="en-US" altLang="ja-JP" b="1" dirty="0" smtClean="0"/>
            </a:p>
          </p:txBody>
        </p:sp>
      </p:grpSp>
      <p:sp>
        <p:nvSpPr>
          <p:cNvPr id="54" name="テキスト ボックス 53"/>
          <p:cNvSpPr txBox="1"/>
          <p:nvPr/>
        </p:nvSpPr>
        <p:spPr>
          <a:xfrm>
            <a:off x="3232727" y="90800"/>
            <a:ext cx="350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rgbClr val="0070C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キヤノン電子の各拠点</a:t>
            </a:r>
            <a:endParaRPr lang="ja-JP" altLang="en-US" sz="2800" dirty="0">
              <a:solidFill>
                <a:srgbClr val="0070C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7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03"/>
    </mc:Choice>
    <mc:Fallback xmlns="">
      <p:transition spd="slow" advTm="48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0" y="39018"/>
            <a:ext cx="9210846" cy="6820452"/>
            <a:chOff x="0" y="39018"/>
            <a:chExt cx="9210846" cy="6820452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0" y="39018"/>
              <a:ext cx="9144000" cy="6730007"/>
              <a:chOff x="0" y="39018"/>
              <a:chExt cx="9144000" cy="6730007"/>
            </a:xfrm>
          </p:grpSpPr>
          <p:cxnSp>
            <p:nvCxnSpPr>
              <p:cNvPr id="13" name="直線コネクタ 12"/>
              <p:cNvCxnSpPr/>
              <p:nvPr/>
            </p:nvCxnSpPr>
            <p:spPr>
              <a:xfrm flipV="1">
                <a:off x="0" y="622117"/>
                <a:ext cx="914400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5717" y="39018"/>
                <a:ext cx="1155347" cy="383755"/>
              </a:xfrm>
              <a:prstGeom prst="rect">
                <a:avLst/>
              </a:prstGeom>
            </p:spPr>
          </p:pic>
          <p:sp>
            <p:nvSpPr>
              <p:cNvPr id="12" name="正方形/長方形 11"/>
              <p:cNvSpPr/>
              <p:nvPr/>
            </p:nvSpPr>
            <p:spPr>
              <a:xfrm>
                <a:off x="6850904" y="423770"/>
                <a:ext cx="2281394" cy="219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825" b="1" dirty="0">
                    <a:latin typeface="Myanmar Text" panose="020B0502040204020203" pitchFamily="34" charset="0"/>
                    <a:cs typeface="Myanmar Text" panose="020B0502040204020203" pitchFamily="34" charset="0"/>
                  </a:rPr>
                  <a:t>CANON ELECTRONICS VIETNAM CO.. LTD.</a:t>
                </a: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4955" y="49904"/>
                <a:ext cx="4477045" cy="4835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ja-JP" altLang="en-US" sz="2700" dirty="0">
                    <a:solidFill>
                      <a:schemeClr val="tx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キヤノン電子ベトナム</a:t>
                </a:r>
              </a:p>
            </p:txBody>
          </p:sp>
          <p:grpSp>
            <p:nvGrpSpPr>
              <p:cNvPr id="33" name="Group 4"/>
              <p:cNvGrpSpPr>
                <a:grpSpLocks/>
              </p:cNvGrpSpPr>
              <p:nvPr/>
            </p:nvGrpSpPr>
            <p:grpSpPr bwMode="auto">
              <a:xfrm>
                <a:off x="83754" y="6510584"/>
                <a:ext cx="415976" cy="258441"/>
                <a:chOff x="4772" y="678"/>
                <a:chExt cx="529" cy="337"/>
              </a:xfrm>
            </p:grpSpPr>
            <p:sp>
              <p:nvSpPr>
                <p:cNvPr id="34" name="Rectangle 5"/>
                <p:cNvSpPr>
                  <a:spLocks noChangeArrowheads="1"/>
                </p:cNvSpPr>
                <p:nvPr/>
              </p:nvSpPr>
              <p:spPr bwMode="auto">
                <a:xfrm rot="-1195537">
                  <a:off x="4772" y="724"/>
                  <a:ext cx="239" cy="171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6" name="AutoShape 6"/>
                <p:cNvSpPr>
                  <a:spLocks noChangeArrowheads="1"/>
                </p:cNvSpPr>
                <p:nvPr/>
              </p:nvSpPr>
              <p:spPr bwMode="auto">
                <a:xfrm rot="-1195537">
                  <a:off x="4838" y="758"/>
                  <a:ext cx="103" cy="98"/>
                </a:xfrm>
                <a:prstGeom prst="star5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pitchFamily="18" charset="0"/>
                  </a:endParaRPr>
                </a:p>
              </p:txBody>
            </p:sp>
            <p:sp>
              <p:nvSpPr>
                <p:cNvPr id="37" name="Line 7"/>
                <p:cNvSpPr>
                  <a:spLocks noChangeShapeType="1"/>
                </p:cNvSpPr>
                <p:nvPr/>
              </p:nvSpPr>
              <p:spPr bwMode="auto">
                <a:xfrm rot="-1195537">
                  <a:off x="5032" y="679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Rectangle 8"/>
                <p:cNvSpPr>
                  <a:spLocks noChangeArrowheads="1"/>
                </p:cNvSpPr>
                <p:nvPr/>
              </p:nvSpPr>
              <p:spPr bwMode="auto">
                <a:xfrm rot="1305146">
                  <a:off x="5061" y="728"/>
                  <a:ext cx="240" cy="17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9" name="Oval 9"/>
                <p:cNvSpPr>
                  <a:spLocks noChangeArrowheads="1"/>
                </p:cNvSpPr>
                <p:nvPr/>
              </p:nvSpPr>
              <p:spPr bwMode="auto">
                <a:xfrm rot="1305146">
                  <a:off x="5130" y="762"/>
                  <a:ext cx="102" cy="10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40" name="Line 10"/>
                <p:cNvSpPr>
                  <a:spLocks noChangeShapeType="1"/>
                </p:cNvSpPr>
                <p:nvPr/>
              </p:nvSpPr>
              <p:spPr bwMode="auto">
                <a:xfrm rot="1305146">
                  <a:off x="5039" y="678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テキスト ボックス 4"/>
            <p:cNvSpPr txBox="1"/>
            <p:nvPr/>
          </p:nvSpPr>
          <p:spPr>
            <a:xfrm>
              <a:off x="8652680" y="6582471"/>
              <a:ext cx="558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smtClean="0"/>
                <a:t>13/18</a:t>
              </a:r>
              <a:endParaRPr kumimoji="1" lang="ja-JP" altLang="en-US" sz="1200" dirty="0"/>
            </a:p>
          </p:txBody>
        </p:sp>
      </p:grpSp>
      <p:sp>
        <p:nvSpPr>
          <p:cNvPr id="43" name="テキスト ボックス 42"/>
          <p:cNvSpPr txBox="1"/>
          <p:nvPr/>
        </p:nvSpPr>
        <p:spPr>
          <a:xfrm>
            <a:off x="4054263" y="90800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 smtClean="0">
                <a:solidFill>
                  <a:srgbClr val="0070C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CEV</a:t>
            </a:r>
            <a:r>
              <a:rPr lang="ja-JP" altLang="en-US" sz="2800" dirty="0" smtClean="0">
                <a:solidFill>
                  <a:srgbClr val="0070C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の成果</a:t>
            </a:r>
            <a:endParaRPr lang="ja-JP" altLang="en-US" sz="2800" dirty="0">
              <a:solidFill>
                <a:srgbClr val="0070C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grpSp>
        <p:nvGrpSpPr>
          <p:cNvPr id="45" name="グループ化 1"/>
          <p:cNvGrpSpPr/>
          <p:nvPr/>
        </p:nvGrpSpPr>
        <p:grpSpPr>
          <a:xfrm>
            <a:off x="94955" y="703927"/>
            <a:ext cx="8977096" cy="5683326"/>
            <a:chOff x="94955" y="703927"/>
            <a:chExt cx="8977096" cy="5683326"/>
          </a:xfrm>
        </p:grpSpPr>
        <p:cxnSp>
          <p:nvCxnSpPr>
            <p:cNvPr id="46" name="直線コネクタ 15"/>
            <p:cNvCxnSpPr/>
            <p:nvPr/>
          </p:nvCxnSpPr>
          <p:spPr>
            <a:xfrm>
              <a:off x="94955" y="3652113"/>
              <a:ext cx="89770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楕円 16"/>
            <p:cNvSpPr/>
            <p:nvPr/>
          </p:nvSpPr>
          <p:spPr>
            <a:xfrm>
              <a:off x="3918857" y="3005713"/>
              <a:ext cx="1306286" cy="130628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 smtClean="0"/>
                <a:t>Ｅ</a:t>
              </a:r>
              <a:endParaRPr kumimoji="1" lang="en-US" altLang="ja-JP" sz="2800" dirty="0" smtClean="0"/>
            </a:p>
            <a:p>
              <a:pPr algn="ctr"/>
              <a:r>
                <a:rPr lang="ja-JP" altLang="en-US" sz="2800" dirty="0"/>
                <a:t>環境</a:t>
              </a:r>
              <a:endParaRPr kumimoji="1" lang="ja-JP" altLang="en-US" sz="2800" dirty="0"/>
            </a:p>
          </p:txBody>
        </p:sp>
        <p:sp>
          <p:nvSpPr>
            <p:cNvPr id="48" name="テキスト ボックス 17"/>
            <p:cNvSpPr txBox="1"/>
            <p:nvPr/>
          </p:nvSpPr>
          <p:spPr>
            <a:xfrm>
              <a:off x="226969" y="707289"/>
              <a:ext cx="4092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b="1" smtClean="0">
                  <a:solidFill>
                    <a:srgbClr val="00B050"/>
                  </a:solidFill>
                </a:rPr>
                <a:t>2013</a:t>
              </a:r>
              <a:r>
                <a:rPr lang="ja-JP" altLang="en-US" b="1" smtClean="0">
                  <a:solidFill>
                    <a:srgbClr val="00B050"/>
                  </a:solidFill>
                </a:rPr>
                <a:t>年　ベ</a:t>
              </a:r>
              <a:r>
                <a:rPr lang="ja-JP" altLang="en-US" b="1">
                  <a:solidFill>
                    <a:srgbClr val="00B050"/>
                  </a:solidFill>
                </a:rPr>
                <a:t>トナム環境賞受</a:t>
              </a:r>
              <a:r>
                <a:rPr lang="ja-JP" altLang="en-US" b="1" smtClean="0">
                  <a:solidFill>
                    <a:srgbClr val="00B050"/>
                  </a:solidFill>
                </a:rPr>
                <a:t>賞</a:t>
              </a:r>
              <a:endParaRPr lang="en-US" altLang="ja-JP" sz="2000" b="1">
                <a:solidFill>
                  <a:srgbClr val="00B050"/>
                </a:solidFill>
              </a:endParaRPr>
            </a:p>
          </p:txBody>
        </p:sp>
        <p:sp>
          <p:nvSpPr>
            <p:cNvPr id="49" name="テキスト ボックス 18"/>
            <p:cNvSpPr txBox="1"/>
            <p:nvPr/>
          </p:nvSpPr>
          <p:spPr>
            <a:xfrm>
              <a:off x="4650885" y="703927"/>
              <a:ext cx="4346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Tx/>
                <a:buNone/>
              </a:pPr>
              <a:r>
                <a:rPr lang="en-US" altLang="ja-JP" b="1" dirty="0" smtClean="0">
                  <a:solidFill>
                    <a:srgbClr val="00B050"/>
                  </a:solidFill>
                </a:rPr>
                <a:t>2014</a:t>
              </a:r>
              <a:r>
                <a:rPr lang="ja-JP" altLang="en-US" b="1" dirty="0" smtClean="0">
                  <a:solidFill>
                    <a:srgbClr val="00B050"/>
                  </a:solidFill>
                </a:rPr>
                <a:t>年　国</a:t>
              </a:r>
              <a:r>
                <a:rPr lang="ja-JP" altLang="en-US" b="1" dirty="0">
                  <a:solidFill>
                    <a:srgbClr val="00B050"/>
                  </a:solidFill>
                </a:rPr>
                <a:t>家グリーン環境アワード受賞</a:t>
              </a:r>
              <a:endParaRPr lang="en-US" altLang="ja-JP" b="1" dirty="0">
                <a:solidFill>
                  <a:srgbClr val="00B050"/>
                </a:solidFill>
              </a:endParaRPr>
            </a:p>
            <a:p>
              <a:r>
                <a:rPr lang="en-US" altLang="ja-JP" b="1" dirty="0" smtClean="0">
                  <a:solidFill>
                    <a:srgbClr val="00B050"/>
                  </a:solidFill>
                </a:rPr>
                <a:t>&amp; ISO 14001:2015</a:t>
              </a:r>
              <a:r>
                <a:rPr kumimoji="1" lang="en-US" altLang="ja-JP" b="1" dirty="0" smtClean="0">
                  <a:solidFill>
                    <a:srgbClr val="00B050"/>
                  </a:solidFill>
                </a:rPr>
                <a:t> </a:t>
              </a:r>
              <a:r>
                <a:rPr lang="ja-JP" altLang="en-US" b="1" dirty="0" smtClean="0">
                  <a:solidFill>
                    <a:srgbClr val="00B050"/>
                  </a:solidFill>
                  <a:cs typeface="Arial" pitchFamily="34" charset="0"/>
                </a:rPr>
                <a:t>（</a:t>
              </a:r>
              <a:r>
                <a:rPr lang="ja-JP" altLang="en-US" b="1" dirty="0">
                  <a:solidFill>
                    <a:srgbClr val="00B050"/>
                  </a:solidFill>
                  <a:cs typeface="Arial" pitchFamily="34" charset="0"/>
                </a:rPr>
                <a:t>環境）認証取</a:t>
              </a:r>
              <a:r>
                <a:rPr lang="ja-JP" altLang="en-US" b="1" dirty="0" smtClean="0">
                  <a:solidFill>
                    <a:srgbClr val="00B050"/>
                  </a:solidFill>
                  <a:cs typeface="Arial" pitchFamily="34" charset="0"/>
                </a:rPr>
                <a:t>得</a:t>
              </a:r>
              <a:endParaRPr lang="en-US" altLang="ja-JP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50" name="Group 18"/>
            <p:cNvGrpSpPr/>
            <p:nvPr/>
          </p:nvGrpSpPr>
          <p:grpSpPr>
            <a:xfrm>
              <a:off x="220975" y="1473800"/>
              <a:ext cx="4146429" cy="1904400"/>
              <a:chOff x="220975" y="1217815"/>
              <a:chExt cx="4146429" cy="1819545"/>
            </a:xfrm>
          </p:grpSpPr>
          <p:grpSp>
            <p:nvGrpSpPr>
              <p:cNvPr id="59" name="Group 17"/>
              <p:cNvGrpSpPr/>
              <p:nvPr/>
            </p:nvGrpSpPr>
            <p:grpSpPr>
              <a:xfrm>
                <a:off x="2714096" y="1237674"/>
                <a:ext cx="1653308" cy="1790465"/>
                <a:chOff x="2714096" y="1237674"/>
                <a:chExt cx="1653308" cy="1790465"/>
              </a:xfrm>
            </p:grpSpPr>
            <p:pic>
              <p:nvPicPr>
                <p:cNvPr id="63" name="図 1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14096" y="1237674"/>
                  <a:ext cx="1653308" cy="1459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4" name="Rounded Rectangle 47"/>
                <p:cNvSpPr/>
                <p:nvPr/>
              </p:nvSpPr>
              <p:spPr>
                <a:xfrm>
                  <a:off x="2777976" y="2732568"/>
                  <a:ext cx="1473204" cy="295571"/>
                </a:xfrm>
                <a:prstGeom prst="round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ja-JP" altLang="en-US" sz="1600" b="1">
                      <a:solidFill>
                        <a:srgbClr val="2603BD"/>
                      </a:solidFill>
                      <a:latin typeface="Arial" charset="0"/>
                      <a:cs typeface="Arial" charset="0"/>
                    </a:rPr>
                    <a:t>認証書</a:t>
                  </a:r>
                  <a:endParaRPr lang="en-US" sz="1600" b="1">
                    <a:solidFill>
                      <a:srgbClr val="2603BD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60" name="Group 16"/>
              <p:cNvGrpSpPr/>
              <p:nvPr/>
            </p:nvGrpSpPr>
            <p:grpSpPr>
              <a:xfrm>
                <a:off x="220975" y="1217815"/>
                <a:ext cx="2298427" cy="1819545"/>
                <a:chOff x="220975" y="1217815"/>
                <a:chExt cx="2298427" cy="1819545"/>
              </a:xfrm>
            </p:grpSpPr>
            <p:sp>
              <p:nvSpPr>
                <p:cNvPr id="61" name="Rounded Rectangle 45"/>
                <p:cNvSpPr/>
                <p:nvPr/>
              </p:nvSpPr>
              <p:spPr>
                <a:xfrm>
                  <a:off x="728108" y="2741794"/>
                  <a:ext cx="1280231" cy="295566"/>
                </a:xfrm>
                <a:prstGeom prst="round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ja-JP" altLang="en-US" sz="1600" b="1">
                      <a:solidFill>
                        <a:srgbClr val="2603BD"/>
                      </a:solidFill>
                      <a:latin typeface="Arial" charset="0"/>
                      <a:cs typeface="Arial" charset="0"/>
                    </a:rPr>
                    <a:t>授賞式</a:t>
                  </a:r>
                  <a:r>
                    <a:rPr lang="en-US" sz="1600" b="1" smtClean="0">
                      <a:solidFill>
                        <a:srgbClr val="2603BD"/>
                      </a:solidFill>
                      <a:latin typeface="Arial" charset="0"/>
                      <a:cs typeface="Arial" charset="0"/>
                    </a:rPr>
                    <a:t> </a:t>
                  </a:r>
                  <a:endParaRPr lang="en-US" sz="1600" b="1">
                    <a:solidFill>
                      <a:srgbClr val="2603BD"/>
                    </a:solidFill>
                    <a:latin typeface="Arial" charset="0"/>
                    <a:cs typeface="Arial" charset="0"/>
                  </a:endParaRPr>
                </a:p>
              </p:txBody>
            </p:sp>
            <p:pic>
              <p:nvPicPr>
                <p:cNvPr id="62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975" y="1217815"/>
                  <a:ext cx="2298427" cy="14593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1" name="Group 14"/>
            <p:cNvGrpSpPr/>
            <p:nvPr/>
          </p:nvGrpSpPr>
          <p:grpSpPr>
            <a:xfrm>
              <a:off x="4847725" y="1492866"/>
              <a:ext cx="3880715" cy="1922680"/>
              <a:chOff x="4847725" y="1492866"/>
              <a:chExt cx="3880715" cy="1922680"/>
            </a:xfrm>
          </p:grpSpPr>
          <p:grpSp>
            <p:nvGrpSpPr>
              <p:cNvPr id="53" name="Group 2"/>
              <p:cNvGrpSpPr/>
              <p:nvPr/>
            </p:nvGrpSpPr>
            <p:grpSpPr>
              <a:xfrm>
                <a:off x="4847725" y="1492867"/>
                <a:ext cx="2153222" cy="1922679"/>
                <a:chOff x="4847725" y="1492867"/>
                <a:chExt cx="2153222" cy="1808417"/>
              </a:xfrm>
            </p:grpSpPr>
            <p:pic>
              <p:nvPicPr>
                <p:cNvPr id="57" name="Picture 4" descr="\\172.30.80.10\ga10_ga dept\ENV\ENVIRONMENT AWARD\ENVIRONMENT AWARD 2017\Tong hop cac bang khen CEV (Tiep)\Capture111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7725" y="1492867"/>
                  <a:ext cx="2153222" cy="14593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Rounded Rectangle 49"/>
                <p:cNvSpPr/>
                <p:nvPr/>
              </p:nvSpPr>
              <p:spPr>
                <a:xfrm>
                  <a:off x="5231218" y="3005713"/>
                  <a:ext cx="1473204" cy="295571"/>
                </a:xfrm>
                <a:prstGeom prst="round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ja-JP" altLang="en-US" sz="1600" b="1">
                      <a:solidFill>
                        <a:srgbClr val="2603BD"/>
                      </a:solidFill>
                      <a:latin typeface="Arial" charset="0"/>
                      <a:cs typeface="Arial" charset="0"/>
                    </a:rPr>
                    <a:t>認</a:t>
                  </a:r>
                  <a:r>
                    <a:rPr lang="ja-JP" altLang="en-US" sz="1600" b="1" smtClean="0">
                      <a:solidFill>
                        <a:srgbClr val="2603BD"/>
                      </a:solidFill>
                      <a:latin typeface="Arial" charset="0"/>
                      <a:cs typeface="Arial" charset="0"/>
                    </a:rPr>
                    <a:t>証</a:t>
                  </a:r>
                  <a:r>
                    <a:rPr lang="ja-JP" altLang="en-US" sz="1600" b="1">
                      <a:solidFill>
                        <a:srgbClr val="2603BD"/>
                      </a:solidFill>
                      <a:latin typeface="Arial" charset="0"/>
                      <a:cs typeface="Arial" charset="0"/>
                    </a:rPr>
                    <a:t>書</a:t>
                  </a:r>
                  <a:endParaRPr lang="en-US" sz="1600" b="1">
                    <a:solidFill>
                      <a:srgbClr val="2603BD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54" name="Group 4"/>
              <p:cNvGrpSpPr/>
              <p:nvPr/>
            </p:nvGrpSpPr>
            <p:grpSpPr>
              <a:xfrm>
                <a:off x="7457164" y="1492866"/>
                <a:ext cx="1271276" cy="1922680"/>
                <a:chOff x="7457164" y="1492866"/>
                <a:chExt cx="1271276" cy="1922680"/>
              </a:xfrm>
            </p:grpSpPr>
            <p:sp>
              <p:nvSpPr>
                <p:cNvPr id="55" name="Rounded Rectangle 50"/>
                <p:cNvSpPr/>
                <p:nvPr/>
              </p:nvSpPr>
              <p:spPr>
                <a:xfrm>
                  <a:off x="7457164" y="3117362"/>
                  <a:ext cx="1271276" cy="298184"/>
                </a:xfrm>
                <a:prstGeom prst="round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1200" b="1" smtClean="0">
                      <a:solidFill>
                        <a:srgbClr val="2603BD"/>
                      </a:solidFill>
                      <a:latin typeface="Arial" charset="0"/>
                      <a:cs typeface="Arial" charset="0"/>
                    </a:rPr>
                    <a:t>ISO 14001</a:t>
                  </a:r>
                  <a:r>
                    <a:rPr lang="ja-JP" altLang="en-US" sz="1200" b="1" smtClean="0">
                      <a:solidFill>
                        <a:srgbClr val="2603BD"/>
                      </a:solidFill>
                      <a:latin typeface="Arial" charset="0"/>
                      <a:cs typeface="Arial" charset="0"/>
                    </a:rPr>
                    <a:t>認証</a:t>
                  </a:r>
                  <a:r>
                    <a:rPr lang="en-US" sz="1200" b="1" smtClean="0">
                      <a:solidFill>
                        <a:srgbClr val="2603BD"/>
                      </a:solidFill>
                      <a:latin typeface="Arial" charset="0"/>
                      <a:cs typeface="Arial" charset="0"/>
                    </a:rPr>
                    <a:t> </a:t>
                  </a:r>
                  <a:endParaRPr lang="en-US" sz="1200" b="1">
                    <a:solidFill>
                      <a:srgbClr val="2603BD"/>
                    </a:solidFill>
                    <a:latin typeface="Arial" charset="0"/>
                    <a:cs typeface="Arial" charset="0"/>
                  </a:endParaRPr>
                </a:p>
              </p:txBody>
            </p:sp>
            <p:pic>
              <p:nvPicPr>
                <p:cNvPr id="56" name="Picture 5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57164" y="1492866"/>
                  <a:ext cx="1271276" cy="15733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aphicFrame>
          <p:nvGraphicFramePr>
            <p:cNvPr id="52" name="Chart 4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98619359"/>
                </p:ext>
              </p:extLst>
            </p:nvPr>
          </p:nvGraphicFramePr>
          <p:xfrm>
            <a:off x="244236" y="3696439"/>
            <a:ext cx="3944224" cy="26908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pic>
        <p:nvPicPr>
          <p:cNvPr id="65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graphicFrame>
        <p:nvGraphicFramePr>
          <p:cNvPr id="67" name="Chart 6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746193"/>
              </p:ext>
            </p:extLst>
          </p:nvPr>
        </p:nvGraphicFramePr>
        <p:xfrm>
          <a:off x="5066732" y="3619144"/>
          <a:ext cx="3924868" cy="2763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228005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47"/>
    </mc:Choice>
    <mc:Fallback xmlns="">
      <p:transition spd="slow" advTm="49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0" y="39018"/>
            <a:ext cx="9210846" cy="6820452"/>
            <a:chOff x="0" y="39018"/>
            <a:chExt cx="9210846" cy="6820452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0" y="39018"/>
              <a:ext cx="9144000" cy="6730007"/>
              <a:chOff x="0" y="39018"/>
              <a:chExt cx="9144000" cy="6730007"/>
            </a:xfrm>
          </p:grpSpPr>
          <p:cxnSp>
            <p:nvCxnSpPr>
              <p:cNvPr id="13" name="直線コネクタ 12"/>
              <p:cNvCxnSpPr/>
              <p:nvPr/>
            </p:nvCxnSpPr>
            <p:spPr>
              <a:xfrm flipV="1">
                <a:off x="0" y="622117"/>
                <a:ext cx="914400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5717" y="39018"/>
                <a:ext cx="1155347" cy="383755"/>
              </a:xfrm>
              <a:prstGeom prst="rect">
                <a:avLst/>
              </a:prstGeom>
            </p:spPr>
          </p:pic>
          <p:sp>
            <p:nvSpPr>
              <p:cNvPr id="12" name="正方形/長方形 11"/>
              <p:cNvSpPr/>
              <p:nvPr/>
            </p:nvSpPr>
            <p:spPr>
              <a:xfrm>
                <a:off x="6850904" y="423770"/>
                <a:ext cx="2281394" cy="219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825" b="1" dirty="0">
                    <a:latin typeface="Myanmar Text" panose="020B0502040204020203" pitchFamily="34" charset="0"/>
                    <a:cs typeface="Myanmar Text" panose="020B0502040204020203" pitchFamily="34" charset="0"/>
                  </a:rPr>
                  <a:t>CANON ELECTRONICS VIETNAM CO.. LTD.</a:t>
                </a: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4955" y="49904"/>
                <a:ext cx="4477045" cy="4835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ja-JP" altLang="en-US" sz="2700" dirty="0">
                    <a:solidFill>
                      <a:schemeClr val="tx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キヤノン電子ベトナム</a:t>
                </a:r>
              </a:p>
            </p:txBody>
          </p:sp>
          <p:grpSp>
            <p:nvGrpSpPr>
              <p:cNvPr id="33" name="Group 4"/>
              <p:cNvGrpSpPr>
                <a:grpSpLocks/>
              </p:cNvGrpSpPr>
              <p:nvPr/>
            </p:nvGrpSpPr>
            <p:grpSpPr bwMode="auto">
              <a:xfrm>
                <a:off x="83754" y="6510584"/>
                <a:ext cx="415976" cy="258441"/>
                <a:chOff x="4772" y="678"/>
                <a:chExt cx="529" cy="337"/>
              </a:xfrm>
            </p:grpSpPr>
            <p:sp>
              <p:nvSpPr>
                <p:cNvPr id="34" name="Rectangle 5"/>
                <p:cNvSpPr>
                  <a:spLocks noChangeArrowheads="1"/>
                </p:cNvSpPr>
                <p:nvPr/>
              </p:nvSpPr>
              <p:spPr bwMode="auto">
                <a:xfrm rot="-1195537">
                  <a:off x="4772" y="724"/>
                  <a:ext cx="239" cy="171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6" name="AutoShape 6"/>
                <p:cNvSpPr>
                  <a:spLocks noChangeArrowheads="1"/>
                </p:cNvSpPr>
                <p:nvPr/>
              </p:nvSpPr>
              <p:spPr bwMode="auto">
                <a:xfrm rot="-1195537">
                  <a:off x="4838" y="758"/>
                  <a:ext cx="103" cy="98"/>
                </a:xfrm>
                <a:prstGeom prst="star5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pitchFamily="18" charset="0"/>
                  </a:endParaRPr>
                </a:p>
              </p:txBody>
            </p:sp>
            <p:sp>
              <p:nvSpPr>
                <p:cNvPr id="37" name="Line 7"/>
                <p:cNvSpPr>
                  <a:spLocks noChangeShapeType="1"/>
                </p:cNvSpPr>
                <p:nvPr/>
              </p:nvSpPr>
              <p:spPr bwMode="auto">
                <a:xfrm rot="-1195537">
                  <a:off x="5032" y="679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Rectangle 8"/>
                <p:cNvSpPr>
                  <a:spLocks noChangeArrowheads="1"/>
                </p:cNvSpPr>
                <p:nvPr/>
              </p:nvSpPr>
              <p:spPr bwMode="auto">
                <a:xfrm rot="1305146">
                  <a:off x="5061" y="728"/>
                  <a:ext cx="240" cy="17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9" name="Oval 9"/>
                <p:cNvSpPr>
                  <a:spLocks noChangeArrowheads="1"/>
                </p:cNvSpPr>
                <p:nvPr/>
              </p:nvSpPr>
              <p:spPr bwMode="auto">
                <a:xfrm rot="1305146">
                  <a:off x="5130" y="762"/>
                  <a:ext cx="102" cy="10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40" name="Line 10"/>
                <p:cNvSpPr>
                  <a:spLocks noChangeShapeType="1"/>
                </p:cNvSpPr>
                <p:nvPr/>
              </p:nvSpPr>
              <p:spPr bwMode="auto">
                <a:xfrm rot="1305146">
                  <a:off x="5039" y="678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テキスト ボックス 4"/>
            <p:cNvSpPr txBox="1"/>
            <p:nvPr/>
          </p:nvSpPr>
          <p:spPr>
            <a:xfrm>
              <a:off x="8652680" y="6582471"/>
              <a:ext cx="558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smtClean="0"/>
                <a:t>14/18</a:t>
              </a:r>
              <a:endParaRPr kumimoji="1" lang="ja-JP" altLang="en-US" sz="1200" dirty="0"/>
            </a:p>
          </p:txBody>
        </p:sp>
      </p:grpSp>
      <p:grpSp>
        <p:nvGrpSpPr>
          <p:cNvPr id="2" name="グループ化 1"/>
          <p:cNvGrpSpPr/>
          <p:nvPr/>
        </p:nvGrpSpPr>
        <p:grpSpPr>
          <a:xfrm>
            <a:off x="0" y="614617"/>
            <a:ext cx="9072051" cy="6162661"/>
            <a:chOff x="0" y="614617"/>
            <a:chExt cx="9072051" cy="6162661"/>
          </a:xfrm>
        </p:grpSpPr>
        <p:cxnSp>
          <p:nvCxnSpPr>
            <p:cNvPr id="16" name="直線コネクタ 15"/>
            <p:cNvCxnSpPr/>
            <p:nvPr/>
          </p:nvCxnSpPr>
          <p:spPr>
            <a:xfrm>
              <a:off x="94955" y="3652113"/>
              <a:ext cx="89770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4583503" y="643061"/>
              <a:ext cx="0" cy="6134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>
              <a:off x="0" y="614617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立上３日間で９９％以上の良品率</a:t>
              </a:r>
              <a:endParaRPr kumimoji="1" lang="ja-JP" altLang="en-US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639984" y="61461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内部失敗コスト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92236" y="3734470"/>
              <a:ext cx="1997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部品</a:t>
              </a:r>
              <a:r>
                <a:rPr kumimoji="1" lang="ja-JP" altLang="en-US" smtClean="0"/>
                <a:t>品質（</a:t>
              </a:r>
              <a:r>
                <a:rPr kumimoji="1" lang="en-US" altLang="ja-JP" smtClean="0"/>
                <a:t>ppm</a:t>
              </a:r>
              <a:r>
                <a:rPr kumimoji="1" lang="ja-JP" altLang="en-US" smtClean="0"/>
                <a:t>）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248150" y="3734245"/>
              <a:ext cx="1997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製品</a:t>
              </a:r>
              <a:r>
                <a:rPr kumimoji="1" lang="ja-JP" altLang="en-US" smtClean="0"/>
                <a:t>品質（</a:t>
              </a:r>
              <a:r>
                <a:rPr kumimoji="1" lang="en-US" altLang="ja-JP" smtClean="0"/>
                <a:t>ppm</a:t>
              </a:r>
              <a:r>
                <a:rPr kumimoji="1" lang="ja-JP" altLang="en-US" smtClean="0"/>
                <a:t>）</a:t>
              </a:r>
              <a:endParaRPr kumimoji="1" lang="ja-JP" altLang="en-US" dirty="0"/>
            </a:p>
          </p:txBody>
        </p:sp>
        <p:graphicFrame>
          <p:nvGraphicFramePr>
            <p:cNvPr id="22" name="Chart 5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27605465"/>
                </p:ext>
              </p:extLst>
            </p:nvPr>
          </p:nvGraphicFramePr>
          <p:xfrm>
            <a:off x="116251" y="4056823"/>
            <a:ext cx="4326795" cy="24609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3" name="楕円 22"/>
            <p:cNvSpPr/>
            <p:nvPr/>
          </p:nvSpPr>
          <p:spPr>
            <a:xfrm>
              <a:off x="3918857" y="3005713"/>
              <a:ext cx="1306286" cy="130628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 smtClean="0"/>
                <a:t>Ｑ</a:t>
              </a:r>
              <a:endParaRPr kumimoji="1" lang="en-US" altLang="ja-JP" sz="2800" dirty="0" smtClean="0"/>
            </a:p>
            <a:p>
              <a:pPr algn="ctr"/>
              <a:r>
                <a:rPr lang="ja-JP" altLang="en-US" sz="2800" dirty="0"/>
                <a:t>品質</a:t>
              </a:r>
              <a:endParaRPr kumimoji="1" lang="ja-JP" altLang="en-US" sz="2800" dirty="0"/>
            </a:p>
          </p:txBody>
        </p:sp>
        <p:graphicFrame>
          <p:nvGraphicFramePr>
            <p:cNvPr id="24" name="グラフ 2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7197942"/>
                </p:ext>
              </p:extLst>
            </p:nvPr>
          </p:nvGraphicFramePr>
          <p:xfrm>
            <a:off x="4785360" y="1060149"/>
            <a:ext cx="4286691" cy="23402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5" name="テキスト ボックス 24"/>
            <p:cNvSpPr txBox="1"/>
            <p:nvPr/>
          </p:nvSpPr>
          <p:spPr>
            <a:xfrm>
              <a:off x="5661699" y="3225284"/>
              <a:ext cx="3066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 smtClean="0"/>
                <a:t>2015</a:t>
              </a:r>
              <a:r>
                <a:rPr kumimoji="1" lang="ja-JP" altLang="en-US" sz="1600" b="1" dirty="0" smtClean="0"/>
                <a:t>年から比較し現状約</a:t>
              </a:r>
              <a:r>
                <a:rPr kumimoji="1" lang="en-US" altLang="ja-JP" sz="1600" b="1" dirty="0" smtClean="0"/>
                <a:t>60</a:t>
              </a:r>
              <a:r>
                <a:rPr kumimoji="1" lang="ja-JP" altLang="en-US" sz="1600" b="1" dirty="0" smtClean="0"/>
                <a:t>％減</a:t>
              </a:r>
              <a:endParaRPr kumimoji="1" lang="ja-JP" altLang="en-US" sz="1600" b="1" dirty="0"/>
            </a:p>
          </p:txBody>
        </p:sp>
        <p:graphicFrame>
          <p:nvGraphicFramePr>
            <p:cNvPr id="26" name="Chart 4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82711855"/>
                </p:ext>
              </p:extLst>
            </p:nvPr>
          </p:nvGraphicFramePr>
          <p:xfrm>
            <a:off x="4818605" y="4179290"/>
            <a:ext cx="4059991" cy="24793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pSp>
          <p:nvGrpSpPr>
            <p:cNvPr id="27" name="グループ化 26"/>
            <p:cNvGrpSpPr/>
            <p:nvPr/>
          </p:nvGrpSpPr>
          <p:grpSpPr>
            <a:xfrm>
              <a:off x="105077" y="831605"/>
              <a:ext cx="4322630" cy="2682936"/>
              <a:chOff x="4648724" y="930684"/>
              <a:chExt cx="4423327" cy="2200599"/>
            </a:xfrm>
          </p:grpSpPr>
          <p:graphicFrame>
            <p:nvGraphicFramePr>
              <p:cNvPr id="28" name="グラフ 2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59406980"/>
                  </p:ext>
                </p:extLst>
              </p:nvPr>
            </p:nvGraphicFramePr>
            <p:xfrm>
              <a:off x="4648724" y="930684"/>
              <a:ext cx="4423327" cy="22005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cxnSp>
            <p:nvCxnSpPr>
              <p:cNvPr id="29" name="直線コネクタ 28"/>
              <p:cNvCxnSpPr/>
              <p:nvPr/>
            </p:nvCxnSpPr>
            <p:spPr>
              <a:xfrm>
                <a:off x="5555565" y="1285875"/>
                <a:ext cx="158452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30" name="テキスト ボックス 29"/>
            <p:cNvSpPr txBox="1"/>
            <p:nvPr/>
          </p:nvSpPr>
          <p:spPr>
            <a:xfrm>
              <a:off x="684340" y="1825301"/>
              <a:ext cx="162095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2021</a:t>
              </a:r>
              <a:r>
                <a:rPr kumimoji="1" lang="ja-JP" altLang="en-US" sz="1600" dirty="0" smtClean="0"/>
                <a:t>年</a:t>
              </a:r>
              <a:r>
                <a:rPr lang="en-US" altLang="ja-JP" sz="1600" dirty="0" smtClean="0"/>
                <a:t>7</a:t>
              </a:r>
              <a:r>
                <a:rPr kumimoji="1" lang="ja-JP" altLang="en-US" sz="1600" dirty="0" smtClean="0"/>
                <a:t>月</a:t>
              </a:r>
              <a:endParaRPr kumimoji="1" lang="en-US" altLang="ja-JP" sz="1600" dirty="0" smtClean="0"/>
            </a:p>
            <a:p>
              <a:pPr algn="ctr"/>
              <a:r>
                <a:rPr lang="ja-JP" altLang="en-US" sz="1600" dirty="0" smtClean="0"/>
                <a:t>立上げた新製品</a:t>
              </a:r>
              <a:endParaRPr kumimoji="1" lang="ja-JP" altLang="en-US" sz="1600" dirty="0"/>
            </a:p>
          </p:txBody>
        </p:sp>
      </p:grpSp>
      <p:sp>
        <p:nvSpPr>
          <p:cNvPr id="35" name="テキスト ボックス 34"/>
          <p:cNvSpPr txBox="1"/>
          <p:nvPr/>
        </p:nvSpPr>
        <p:spPr>
          <a:xfrm>
            <a:off x="4054263" y="90800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 smtClean="0">
                <a:solidFill>
                  <a:srgbClr val="0070C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CEV</a:t>
            </a:r>
            <a:r>
              <a:rPr lang="ja-JP" altLang="en-US" sz="2800" dirty="0" smtClean="0">
                <a:solidFill>
                  <a:srgbClr val="0070C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の成果</a:t>
            </a:r>
            <a:endParaRPr lang="ja-JP" altLang="en-US" sz="2800" dirty="0">
              <a:solidFill>
                <a:srgbClr val="0070C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87633" y="2945552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+mn-ea"/>
                <a:cs typeface="Meiryo UI" panose="020B0604030504040204" pitchFamily="50" charset="-128"/>
              </a:rPr>
              <a:t>$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225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7"/>
    </mc:Choice>
    <mc:Fallback xmlns="">
      <p:transition spd="slow" advTm="2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02" y="4163411"/>
            <a:ext cx="4215525" cy="2480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91" y="1000306"/>
            <a:ext cx="4317264" cy="2493521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39018"/>
            <a:ext cx="9210846" cy="6820452"/>
            <a:chOff x="0" y="39018"/>
            <a:chExt cx="9210846" cy="6820452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0" y="39018"/>
              <a:ext cx="9144000" cy="6730007"/>
              <a:chOff x="0" y="39018"/>
              <a:chExt cx="9144000" cy="6730007"/>
            </a:xfrm>
          </p:grpSpPr>
          <p:cxnSp>
            <p:nvCxnSpPr>
              <p:cNvPr id="13" name="直線コネクタ 12"/>
              <p:cNvCxnSpPr/>
              <p:nvPr/>
            </p:nvCxnSpPr>
            <p:spPr>
              <a:xfrm flipV="1">
                <a:off x="0" y="622117"/>
                <a:ext cx="914400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5717" y="39018"/>
                <a:ext cx="1155347" cy="383755"/>
              </a:xfrm>
              <a:prstGeom prst="rect">
                <a:avLst/>
              </a:prstGeom>
            </p:spPr>
          </p:pic>
          <p:sp>
            <p:nvSpPr>
              <p:cNvPr id="12" name="正方形/長方形 11"/>
              <p:cNvSpPr/>
              <p:nvPr/>
            </p:nvSpPr>
            <p:spPr>
              <a:xfrm>
                <a:off x="6850904" y="423770"/>
                <a:ext cx="2281394" cy="219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825" b="1" dirty="0">
                    <a:latin typeface="Myanmar Text" panose="020B0502040204020203" pitchFamily="34" charset="0"/>
                    <a:cs typeface="Myanmar Text" panose="020B0502040204020203" pitchFamily="34" charset="0"/>
                  </a:rPr>
                  <a:t>CANON ELECTRONICS VIETNAM CO.. LTD.</a:t>
                </a: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4955" y="49904"/>
                <a:ext cx="4477045" cy="4835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ja-JP" altLang="en-US" sz="2700" dirty="0">
                    <a:solidFill>
                      <a:schemeClr val="tx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キヤノン電子ベトナム</a:t>
                </a:r>
              </a:p>
            </p:txBody>
          </p:sp>
          <p:grpSp>
            <p:nvGrpSpPr>
              <p:cNvPr id="33" name="Group 4"/>
              <p:cNvGrpSpPr>
                <a:grpSpLocks/>
              </p:cNvGrpSpPr>
              <p:nvPr/>
            </p:nvGrpSpPr>
            <p:grpSpPr bwMode="auto">
              <a:xfrm>
                <a:off x="83754" y="6510584"/>
                <a:ext cx="415976" cy="258441"/>
                <a:chOff x="4772" y="678"/>
                <a:chExt cx="529" cy="337"/>
              </a:xfrm>
            </p:grpSpPr>
            <p:sp>
              <p:nvSpPr>
                <p:cNvPr id="34" name="Rectangle 5"/>
                <p:cNvSpPr>
                  <a:spLocks noChangeArrowheads="1"/>
                </p:cNvSpPr>
                <p:nvPr/>
              </p:nvSpPr>
              <p:spPr bwMode="auto">
                <a:xfrm rot="-1195537">
                  <a:off x="4772" y="724"/>
                  <a:ext cx="239" cy="171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6" name="AutoShape 6"/>
                <p:cNvSpPr>
                  <a:spLocks noChangeArrowheads="1"/>
                </p:cNvSpPr>
                <p:nvPr/>
              </p:nvSpPr>
              <p:spPr bwMode="auto">
                <a:xfrm rot="-1195537">
                  <a:off x="4838" y="758"/>
                  <a:ext cx="103" cy="98"/>
                </a:xfrm>
                <a:prstGeom prst="star5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pitchFamily="18" charset="0"/>
                  </a:endParaRPr>
                </a:p>
              </p:txBody>
            </p:sp>
            <p:sp>
              <p:nvSpPr>
                <p:cNvPr id="37" name="Line 7"/>
                <p:cNvSpPr>
                  <a:spLocks noChangeShapeType="1"/>
                </p:cNvSpPr>
                <p:nvPr/>
              </p:nvSpPr>
              <p:spPr bwMode="auto">
                <a:xfrm rot="-1195537">
                  <a:off x="5032" y="679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Rectangle 8"/>
                <p:cNvSpPr>
                  <a:spLocks noChangeArrowheads="1"/>
                </p:cNvSpPr>
                <p:nvPr/>
              </p:nvSpPr>
              <p:spPr bwMode="auto">
                <a:xfrm rot="1305146">
                  <a:off x="5061" y="728"/>
                  <a:ext cx="240" cy="17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9" name="Oval 9"/>
                <p:cNvSpPr>
                  <a:spLocks noChangeArrowheads="1"/>
                </p:cNvSpPr>
                <p:nvPr/>
              </p:nvSpPr>
              <p:spPr bwMode="auto">
                <a:xfrm rot="1305146">
                  <a:off x="5130" y="762"/>
                  <a:ext cx="102" cy="10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40" name="Line 10"/>
                <p:cNvSpPr>
                  <a:spLocks noChangeShapeType="1"/>
                </p:cNvSpPr>
                <p:nvPr/>
              </p:nvSpPr>
              <p:spPr bwMode="auto">
                <a:xfrm rot="1305146">
                  <a:off x="5039" y="678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テキスト ボックス 4"/>
            <p:cNvSpPr txBox="1"/>
            <p:nvPr/>
          </p:nvSpPr>
          <p:spPr>
            <a:xfrm>
              <a:off x="8652680" y="6582471"/>
              <a:ext cx="558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smtClean="0"/>
                <a:t>15/18</a:t>
              </a:r>
              <a:endParaRPr kumimoji="1" lang="ja-JP" altLang="en-US" sz="1200" dirty="0"/>
            </a:p>
          </p:txBody>
        </p:sp>
      </p:grpSp>
      <p:cxnSp>
        <p:nvCxnSpPr>
          <p:cNvPr id="19" name="直線コネクタ 18"/>
          <p:cNvCxnSpPr/>
          <p:nvPr/>
        </p:nvCxnSpPr>
        <p:spPr>
          <a:xfrm>
            <a:off x="94955" y="3652113"/>
            <a:ext cx="8977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225143" y="37101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物流</a:t>
            </a:r>
            <a:r>
              <a:rPr kumimoji="1" lang="ja-JP" altLang="en-US" dirty="0" smtClean="0"/>
              <a:t>活動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-8384" y="37469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自働化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5864" y="64306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コストダウン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635790" y="6780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ＶＥ活動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054263" y="90800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 smtClean="0">
                <a:solidFill>
                  <a:srgbClr val="0070C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CEV</a:t>
            </a:r>
            <a:r>
              <a:rPr lang="ja-JP" altLang="en-US" sz="2800" dirty="0" smtClean="0">
                <a:solidFill>
                  <a:srgbClr val="0070C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の成果</a:t>
            </a:r>
            <a:endParaRPr lang="ja-JP" altLang="en-US" sz="2800" dirty="0">
              <a:solidFill>
                <a:srgbClr val="0070C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35" name="楕円 19"/>
          <p:cNvSpPr/>
          <p:nvPr/>
        </p:nvSpPr>
        <p:spPr>
          <a:xfrm>
            <a:off x="4037195" y="3093839"/>
            <a:ext cx="1306286" cy="130628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Ｃ</a:t>
            </a:r>
            <a:endParaRPr kumimoji="1" lang="en-US" altLang="ja-JP" sz="2800" dirty="0" smtClean="0"/>
          </a:p>
          <a:p>
            <a:pPr algn="ctr"/>
            <a:r>
              <a:rPr lang="ja-JP" altLang="en-US" dirty="0"/>
              <a:t>コスト</a:t>
            </a:r>
            <a:endParaRPr kumimoji="1" lang="ja-JP" altLang="en-US" dirty="0"/>
          </a:p>
        </p:txBody>
      </p: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8784979"/>
              </p:ext>
            </p:extLst>
          </p:nvPr>
        </p:nvGraphicFramePr>
        <p:xfrm>
          <a:off x="4585489" y="4127840"/>
          <a:ext cx="4365809" cy="263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878679"/>
              </p:ext>
            </p:extLst>
          </p:nvPr>
        </p:nvGraphicFramePr>
        <p:xfrm>
          <a:off x="125270" y="915656"/>
          <a:ext cx="4446730" cy="273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7148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12"/>
    </mc:Choice>
    <mc:Fallback xmlns="">
      <p:transition spd="slow" advTm="45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0" y="39018"/>
            <a:ext cx="9210846" cy="6820452"/>
            <a:chOff x="0" y="39018"/>
            <a:chExt cx="9210846" cy="6820452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0" y="39018"/>
              <a:ext cx="9144000" cy="6730007"/>
              <a:chOff x="0" y="39018"/>
              <a:chExt cx="9144000" cy="6730007"/>
            </a:xfrm>
          </p:grpSpPr>
          <p:cxnSp>
            <p:nvCxnSpPr>
              <p:cNvPr id="13" name="直線コネクタ 12"/>
              <p:cNvCxnSpPr/>
              <p:nvPr/>
            </p:nvCxnSpPr>
            <p:spPr>
              <a:xfrm flipV="1">
                <a:off x="0" y="622117"/>
                <a:ext cx="914400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5717" y="39018"/>
                <a:ext cx="1155347" cy="383755"/>
              </a:xfrm>
              <a:prstGeom prst="rect">
                <a:avLst/>
              </a:prstGeom>
            </p:spPr>
          </p:pic>
          <p:sp>
            <p:nvSpPr>
              <p:cNvPr id="12" name="正方形/長方形 11"/>
              <p:cNvSpPr/>
              <p:nvPr/>
            </p:nvSpPr>
            <p:spPr>
              <a:xfrm>
                <a:off x="6850904" y="423770"/>
                <a:ext cx="2281394" cy="219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825" b="1" dirty="0">
                    <a:latin typeface="Myanmar Text" panose="020B0502040204020203" pitchFamily="34" charset="0"/>
                    <a:cs typeface="Myanmar Text" panose="020B0502040204020203" pitchFamily="34" charset="0"/>
                  </a:rPr>
                  <a:t>CANON ELECTRONICS VIETNAM CO.. LTD.</a:t>
                </a: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4955" y="49904"/>
                <a:ext cx="4477045" cy="4835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ja-JP" altLang="en-US" sz="2700" dirty="0">
                    <a:solidFill>
                      <a:schemeClr val="tx1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キヤノン電子ベトナム</a:t>
                </a:r>
              </a:p>
            </p:txBody>
          </p:sp>
          <p:grpSp>
            <p:nvGrpSpPr>
              <p:cNvPr id="33" name="Group 4"/>
              <p:cNvGrpSpPr>
                <a:grpSpLocks/>
              </p:cNvGrpSpPr>
              <p:nvPr/>
            </p:nvGrpSpPr>
            <p:grpSpPr bwMode="auto">
              <a:xfrm>
                <a:off x="83754" y="6510584"/>
                <a:ext cx="415976" cy="258441"/>
                <a:chOff x="4772" y="678"/>
                <a:chExt cx="529" cy="337"/>
              </a:xfrm>
            </p:grpSpPr>
            <p:sp>
              <p:nvSpPr>
                <p:cNvPr id="34" name="Rectangle 5"/>
                <p:cNvSpPr>
                  <a:spLocks noChangeArrowheads="1"/>
                </p:cNvSpPr>
                <p:nvPr/>
              </p:nvSpPr>
              <p:spPr bwMode="auto">
                <a:xfrm rot="-1195537">
                  <a:off x="4772" y="724"/>
                  <a:ext cx="239" cy="171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6" name="AutoShape 6"/>
                <p:cNvSpPr>
                  <a:spLocks noChangeArrowheads="1"/>
                </p:cNvSpPr>
                <p:nvPr/>
              </p:nvSpPr>
              <p:spPr bwMode="auto">
                <a:xfrm rot="-1195537">
                  <a:off x="4838" y="758"/>
                  <a:ext cx="103" cy="98"/>
                </a:xfrm>
                <a:prstGeom prst="star5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en-US">
                    <a:latin typeface="Times New Roman" pitchFamily="18" charset="0"/>
                  </a:endParaRPr>
                </a:p>
              </p:txBody>
            </p:sp>
            <p:sp>
              <p:nvSpPr>
                <p:cNvPr id="37" name="Line 7"/>
                <p:cNvSpPr>
                  <a:spLocks noChangeShapeType="1"/>
                </p:cNvSpPr>
                <p:nvPr/>
              </p:nvSpPr>
              <p:spPr bwMode="auto">
                <a:xfrm rot="-1195537">
                  <a:off x="5032" y="679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Rectangle 8"/>
                <p:cNvSpPr>
                  <a:spLocks noChangeArrowheads="1"/>
                </p:cNvSpPr>
                <p:nvPr/>
              </p:nvSpPr>
              <p:spPr bwMode="auto">
                <a:xfrm rot="1305146">
                  <a:off x="5061" y="728"/>
                  <a:ext cx="240" cy="17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39" name="Oval 9"/>
                <p:cNvSpPr>
                  <a:spLocks noChangeArrowheads="1"/>
                </p:cNvSpPr>
                <p:nvPr/>
              </p:nvSpPr>
              <p:spPr bwMode="auto">
                <a:xfrm rot="1305146">
                  <a:off x="5130" y="762"/>
                  <a:ext cx="102" cy="10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altLang="ja-JP"/>
                </a:p>
              </p:txBody>
            </p:sp>
            <p:sp>
              <p:nvSpPr>
                <p:cNvPr id="40" name="Line 10"/>
                <p:cNvSpPr>
                  <a:spLocks noChangeShapeType="1"/>
                </p:cNvSpPr>
                <p:nvPr/>
              </p:nvSpPr>
              <p:spPr bwMode="auto">
                <a:xfrm rot="1305146">
                  <a:off x="5039" y="678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テキスト ボックス 4"/>
            <p:cNvSpPr txBox="1"/>
            <p:nvPr/>
          </p:nvSpPr>
          <p:spPr>
            <a:xfrm>
              <a:off x="8652680" y="6582471"/>
              <a:ext cx="558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smtClean="0"/>
                <a:t>16/18</a:t>
              </a:r>
              <a:endParaRPr kumimoji="1" lang="ja-JP" altLang="en-US" sz="1200" dirty="0"/>
            </a:p>
          </p:txBody>
        </p:sp>
      </p:grpSp>
      <p:grpSp>
        <p:nvGrpSpPr>
          <p:cNvPr id="2" name="グループ化 1"/>
          <p:cNvGrpSpPr/>
          <p:nvPr/>
        </p:nvGrpSpPr>
        <p:grpSpPr>
          <a:xfrm>
            <a:off x="0" y="625620"/>
            <a:ext cx="9126643" cy="6151658"/>
            <a:chOff x="0" y="625620"/>
            <a:chExt cx="9126643" cy="6151658"/>
          </a:xfrm>
        </p:grpSpPr>
        <p:cxnSp>
          <p:nvCxnSpPr>
            <p:cNvPr id="16" name="直線コネクタ 15"/>
            <p:cNvCxnSpPr/>
            <p:nvPr/>
          </p:nvCxnSpPr>
          <p:spPr>
            <a:xfrm>
              <a:off x="94955" y="3652113"/>
              <a:ext cx="89770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4583503" y="643061"/>
              <a:ext cx="0" cy="6134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>
              <a:off x="0" y="652623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>
                  <a:solidFill>
                    <a:prstClr val="black"/>
                  </a:solidFill>
                </a:rPr>
                <a:t>短期間の移管立上げ</a:t>
              </a:r>
              <a:endParaRPr lang="ja-JP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641911" y="625620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>
                  <a:solidFill>
                    <a:prstClr val="black"/>
                  </a:solidFill>
                </a:rPr>
                <a:t>短期間立上（品質）</a:t>
              </a:r>
              <a:endParaRPr lang="ja-JP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92236" y="3689567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>
                  <a:solidFill>
                    <a:prstClr val="black"/>
                  </a:solidFill>
                </a:rPr>
                <a:t>仕掛削減（部品滞留時間）</a:t>
              </a:r>
              <a:endParaRPr lang="ja-JP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326194" y="367305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>
                  <a:solidFill>
                    <a:prstClr val="black"/>
                  </a:solidFill>
                </a:rPr>
                <a:t>調達リードタイム</a:t>
              </a:r>
              <a:endParaRPr lang="ja-JP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541356" y="978098"/>
              <a:ext cx="27254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b="1" dirty="0" smtClean="0">
                  <a:solidFill>
                    <a:prstClr val="black"/>
                  </a:solidFill>
                </a:rPr>
                <a:t>CSD1</a:t>
              </a:r>
              <a:r>
                <a:rPr lang="ja-JP" altLang="en-US" sz="1400" b="1" dirty="0" smtClean="0">
                  <a:solidFill>
                    <a:prstClr val="black"/>
                  </a:solidFill>
                </a:rPr>
                <a:t>立ち上げ直行率（</a:t>
              </a:r>
              <a:r>
                <a:rPr lang="en-US" altLang="ja-JP" sz="1400" b="1" dirty="0" smtClean="0">
                  <a:solidFill>
                    <a:prstClr val="black"/>
                  </a:solidFill>
                </a:rPr>
                <a:t>2020</a:t>
              </a:r>
              <a:r>
                <a:rPr lang="ja-JP" altLang="en-US" sz="1400" b="1" dirty="0" smtClean="0">
                  <a:solidFill>
                    <a:prstClr val="black"/>
                  </a:solidFill>
                </a:rPr>
                <a:t>年）</a:t>
              </a:r>
              <a:endParaRPr lang="ja-JP" altLang="en-US" sz="1400" b="1" dirty="0">
                <a:solidFill>
                  <a:prstClr val="black"/>
                </a:solidFill>
              </a:endParaRPr>
            </a:p>
          </p:txBody>
        </p:sp>
        <p:grpSp>
          <p:nvGrpSpPr>
            <p:cNvPr id="25" name="グループ化 24"/>
            <p:cNvGrpSpPr/>
            <p:nvPr/>
          </p:nvGrpSpPr>
          <p:grpSpPr>
            <a:xfrm>
              <a:off x="334096" y="2124074"/>
              <a:ext cx="4123604" cy="1057275"/>
              <a:chOff x="86446" y="2340035"/>
              <a:chExt cx="4123604" cy="1048412"/>
            </a:xfrm>
          </p:grpSpPr>
          <p:sp>
            <p:nvSpPr>
              <p:cNvPr id="26" name="正方形/長方形 25"/>
              <p:cNvSpPr/>
              <p:nvPr/>
            </p:nvSpPr>
            <p:spPr>
              <a:xfrm>
                <a:off x="86446" y="2340036"/>
                <a:ext cx="3290669" cy="104841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kumimoji="0" lang="ja-JP" altLang="en-US" sz="1400" b="1" u="sng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プリンタ・製品</a:t>
                </a:r>
                <a:endParaRPr lang="en-US" altLang="ja-JP" sz="1400" b="1" u="sng" kern="0" dirty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  <a:p>
                <a:pPr>
                  <a:defRPr/>
                </a:pPr>
                <a:r>
                  <a:rPr lang="en-US" altLang="ja-JP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2019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年</a:t>
                </a:r>
                <a:r>
                  <a:rPr lang="en-US" altLang="ja-JP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09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月　</a:t>
                </a:r>
                <a:r>
                  <a:rPr lang="ja-JP" altLang="en-US" sz="1000" kern="0" dirty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　</a:t>
                </a:r>
                <a:r>
                  <a:rPr lang="ja-JP" altLang="en-US" sz="1000" kern="0" dirty="0" smtClean="0">
                    <a:solidFill>
                      <a:srgbClr val="0070C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金型</a:t>
                </a:r>
                <a:r>
                  <a:rPr kumimoji="0" lang="ja-JP" altLang="en-US" sz="1000" kern="0" dirty="0">
                    <a:solidFill>
                      <a:srgbClr val="0070C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移管</a:t>
                </a:r>
                <a:r>
                  <a:rPr lang="ja-JP" altLang="en-US" sz="1000" kern="0" dirty="0" smtClean="0">
                    <a:solidFill>
                      <a:srgbClr val="0070C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開始</a:t>
                </a:r>
                <a:endParaRPr lang="en-US" altLang="ja-JP" sz="1000" kern="0" dirty="0">
                  <a:solidFill>
                    <a:srgbClr val="0070C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  <a:p>
                <a:pPr>
                  <a:defRPr/>
                </a:pPr>
                <a:r>
                  <a:rPr lang="en-US" altLang="ja-JP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2019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年</a:t>
                </a:r>
                <a:r>
                  <a:rPr lang="en-US" altLang="ja-JP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10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月　</a:t>
                </a:r>
                <a:r>
                  <a:rPr lang="ja-JP" altLang="en-US" sz="1000" kern="0" dirty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　部品生産トライ</a:t>
                </a:r>
                <a:endParaRPr lang="en-US" altLang="ja-JP" sz="1000" kern="0" dirty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  <a:p>
                <a:pPr>
                  <a:defRPr/>
                </a:pPr>
                <a:r>
                  <a:rPr lang="en-US" altLang="ja-JP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2019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年</a:t>
                </a:r>
                <a:r>
                  <a:rPr lang="en-US" altLang="ja-JP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11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月　</a:t>
                </a:r>
                <a:r>
                  <a:rPr lang="ja-JP" altLang="en-US" sz="1000" kern="0" dirty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　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量産試作組立</a:t>
                </a:r>
                <a:r>
                  <a:rPr lang="ja-JP" altLang="en-US" sz="1000" kern="0" dirty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　</a:t>
                </a:r>
                <a:endParaRPr lang="en-US" altLang="ja-JP" sz="1000" kern="0" dirty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  <a:p>
                <a:pPr>
                  <a:defRPr/>
                </a:pPr>
                <a:r>
                  <a:rPr lang="en-US" altLang="ja-JP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2020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年</a:t>
                </a:r>
                <a:r>
                  <a:rPr lang="en-US" altLang="ja-JP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01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月　</a:t>
                </a:r>
                <a:r>
                  <a:rPr lang="ja-JP" altLang="en-US" sz="1000" kern="0" dirty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　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量産組立</a:t>
                </a:r>
                <a:endParaRPr lang="en-US" altLang="ja-JP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  <a:p>
                <a:pPr>
                  <a:defRPr/>
                </a:pPr>
                <a:r>
                  <a:rPr lang="en-US" altLang="ja-JP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2020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年</a:t>
                </a:r>
                <a:r>
                  <a:rPr lang="en-US" altLang="ja-JP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02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月　</a:t>
                </a:r>
                <a:r>
                  <a:rPr lang="ja-JP" altLang="en-US" sz="1000" kern="0" dirty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　</a:t>
                </a:r>
                <a:r>
                  <a:rPr lang="ja-JP" altLang="en-US" sz="1000" kern="0" dirty="0" smtClean="0">
                    <a:solidFill>
                      <a:srgbClr val="0070C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量産出荷</a:t>
                </a:r>
                <a:endParaRPr lang="en-US" altLang="ja-JP" sz="1000" kern="0" dirty="0">
                  <a:solidFill>
                    <a:srgbClr val="0070C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  <a:p>
                <a:pPr>
                  <a:defRPr/>
                </a:pPr>
                <a:endParaRPr lang="ja-JP" altLang="en-US" kern="0" dirty="0">
                  <a:solidFill>
                    <a:sysClr val="windowText" lastClr="000000"/>
                  </a:solidFill>
                  <a:ea typeface="ＭＳ Ｐゴシック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2468255" y="2340035"/>
                <a:ext cx="1741795" cy="1048412"/>
              </a:xfrm>
              <a:prstGeom prst="rect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金型</a:t>
                </a:r>
                <a:r>
                  <a:rPr lang="ja-JP" altLang="en-US" sz="1000" kern="0" dirty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移動</a:t>
                </a:r>
                <a:r>
                  <a:rPr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から量産出荷まで</a:t>
                </a:r>
                <a:r>
                  <a:rPr kumimoji="0" lang="ja-JP" altLang="en-US" sz="1800" b="1" u="sng" kern="0" dirty="0" smtClean="0">
                    <a:solidFill>
                      <a:srgbClr val="FF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６</a:t>
                </a:r>
                <a:r>
                  <a:rPr lang="ja-JP" altLang="en-US" sz="1800" b="1" u="sng" kern="0" dirty="0" smtClean="0">
                    <a:solidFill>
                      <a:srgbClr val="FF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ヵ月間以内</a:t>
                </a:r>
                <a:endParaRPr lang="en-US" altLang="ja-JP" sz="1800" kern="0" dirty="0" smtClean="0">
                  <a:solidFill>
                    <a:srgbClr val="FF000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  <a:p>
                <a:pPr>
                  <a:defRPr/>
                </a:pPr>
                <a:endParaRPr kumimoji="0" lang="en-US" altLang="ja-JP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  <a:p>
                <a:pPr>
                  <a:defRPr/>
                </a:pPr>
                <a:r>
                  <a:rPr kumimoji="0" lang="ja-JP" altLang="en-US" sz="1000" kern="0" dirty="0" smtClean="0">
                    <a:solidFill>
                      <a:sysClr val="windowText" lastClr="000000"/>
                    </a:solidFill>
                    <a:latin typeface="ＭＳ Ｐゴシック" pitchFamily="50" charset="-128"/>
                    <a:ea typeface="ＭＳ Ｐゴシック" pitchFamily="50" charset="-128"/>
                  </a:rPr>
                  <a:t>（顧客の製品評価期間含む）</a:t>
                </a:r>
                <a:endParaRPr lang="en-US" altLang="ja-JP" sz="1000" kern="0" dirty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  <a:p>
                <a:pPr>
                  <a:defRPr/>
                </a:pPr>
                <a:endParaRPr lang="en-US" altLang="ja-JP" kern="0" dirty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  <a:p>
                <a:pPr>
                  <a:defRPr/>
                </a:pPr>
                <a:endParaRPr lang="ja-JP" altLang="en-US" kern="0" dirty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</p:txBody>
          </p:sp>
        </p:grpSp>
        <p:sp>
          <p:nvSpPr>
            <p:cNvPr id="28" name="テキスト ボックス 27"/>
            <p:cNvSpPr txBox="1"/>
            <p:nvPr/>
          </p:nvSpPr>
          <p:spPr>
            <a:xfrm>
              <a:off x="300494" y="3260557"/>
              <a:ext cx="3971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ja-JP" altLang="en-US" sz="1400" kern="0" dirty="0" smtClean="0">
                  <a:solidFill>
                    <a:sysClr val="windowText" lastClr="000000"/>
                  </a:solidFill>
                </a:rPr>
                <a:t>新規金型の製作の場合は　プラス約</a:t>
              </a:r>
              <a:r>
                <a:rPr lang="ja-JP" altLang="en-US" sz="1400" kern="0" dirty="0">
                  <a:solidFill>
                    <a:sysClr val="windowText" lastClr="000000"/>
                  </a:solidFill>
                </a:rPr>
                <a:t>３</a:t>
              </a:r>
              <a:r>
                <a:rPr lang="ja-JP" altLang="en-US" sz="1400" kern="0" dirty="0" smtClean="0">
                  <a:solidFill>
                    <a:sysClr val="windowText" lastClr="000000"/>
                  </a:solidFill>
                </a:rPr>
                <a:t>ヵ月</a:t>
              </a:r>
              <a:endParaRPr lang="en-US" altLang="ja-JP" sz="1400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332698" y="1027613"/>
              <a:ext cx="3201180" cy="1029787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ja-JP" altLang="en-US" sz="1400" b="1" u="sng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中間製品</a:t>
              </a:r>
              <a:endParaRPr lang="en-US" altLang="ja-JP" sz="1400" b="1" u="sng" kern="0" dirty="0" smtClean="0">
                <a:solidFill>
                  <a:sysClr val="windowText" lastClr="000000"/>
                </a:solidFill>
                <a:latin typeface="ＭＳ Ｐゴシック" pitchFamily="50" charset="-128"/>
                <a:ea typeface="ＭＳ Ｐゴシック" pitchFamily="50" charset="-128"/>
              </a:endParaRPr>
            </a:p>
            <a:p>
              <a:pPr>
                <a:defRPr/>
              </a:pPr>
              <a:r>
                <a:rPr lang="en-US" altLang="ja-JP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2016</a:t>
              </a: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年</a:t>
              </a:r>
              <a:r>
                <a:rPr lang="en-US" altLang="ja-JP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09</a:t>
              </a: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月　</a:t>
              </a:r>
              <a:r>
                <a:rPr lang="ja-JP" altLang="en-US" sz="1000" kern="0" dirty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　</a:t>
              </a:r>
              <a:r>
                <a:rPr lang="ja-JP" altLang="en-US" sz="1000" kern="0" dirty="0" smtClean="0">
                  <a:solidFill>
                    <a:srgbClr val="0070C0"/>
                  </a:solidFill>
                  <a:latin typeface="ＭＳ Ｐゴシック" pitchFamily="50" charset="-128"/>
                  <a:ea typeface="ＭＳ Ｐゴシック" pitchFamily="50" charset="-128"/>
                </a:rPr>
                <a:t>金型移管開始</a:t>
              </a:r>
              <a:endParaRPr lang="en-US" altLang="ja-JP" sz="1000" kern="0" dirty="0">
                <a:solidFill>
                  <a:srgbClr val="0070C0"/>
                </a:solidFill>
                <a:latin typeface="ＭＳ Ｐゴシック" pitchFamily="50" charset="-128"/>
                <a:ea typeface="ＭＳ Ｐゴシック" pitchFamily="50" charset="-128"/>
              </a:endParaRPr>
            </a:p>
            <a:p>
              <a:pPr>
                <a:defRPr/>
              </a:pPr>
              <a:r>
                <a:rPr lang="en-US" altLang="ja-JP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2016</a:t>
              </a: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年</a:t>
              </a:r>
              <a:r>
                <a:rPr lang="en-US" altLang="ja-JP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10</a:t>
              </a: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月　</a:t>
              </a:r>
              <a:r>
                <a:rPr lang="ja-JP" altLang="en-US" sz="1000" kern="0" dirty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　</a:t>
              </a: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部品生産トライ</a:t>
              </a:r>
              <a:endParaRPr lang="en-US" altLang="ja-JP" sz="1000" kern="0" dirty="0">
                <a:solidFill>
                  <a:sysClr val="windowText" lastClr="000000"/>
                </a:solidFill>
                <a:latin typeface="ＭＳ Ｐゴシック" pitchFamily="50" charset="-128"/>
                <a:ea typeface="ＭＳ Ｐゴシック" pitchFamily="50" charset="-128"/>
              </a:endParaRPr>
            </a:p>
            <a:p>
              <a:pPr>
                <a:defRPr/>
              </a:pPr>
              <a:r>
                <a:rPr lang="en-US" altLang="ja-JP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2016</a:t>
              </a: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年</a:t>
              </a:r>
              <a:r>
                <a:rPr lang="en-US" altLang="ja-JP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11</a:t>
              </a: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月　</a:t>
              </a:r>
              <a:r>
                <a:rPr lang="ja-JP" altLang="en-US" sz="1000" kern="0" dirty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　</a:t>
              </a: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量産試作組立</a:t>
              </a:r>
              <a:endParaRPr lang="en-US" altLang="ja-JP" sz="1000" kern="0" dirty="0">
                <a:solidFill>
                  <a:sysClr val="windowText" lastClr="000000"/>
                </a:solidFill>
                <a:latin typeface="ＭＳ Ｐゴシック" pitchFamily="50" charset="-128"/>
                <a:ea typeface="ＭＳ Ｐゴシック" pitchFamily="50" charset="-128"/>
              </a:endParaRPr>
            </a:p>
            <a:p>
              <a:pPr>
                <a:defRPr/>
              </a:pPr>
              <a:r>
                <a:rPr lang="en-US" altLang="ja-JP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2016</a:t>
              </a: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年</a:t>
              </a:r>
              <a:r>
                <a:rPr lang="en-US" altLang="ja-JP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12</a:t>
              </a: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月　</a:t>
              </a:r>
              <a:r>
                <a:rPr lang="ja-JP" altLang="en-US" sz="1000" kern="0" dirty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　</a:t>
              </a: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量産組立　→</a:t>
              </a:r>
              <a:r>
                <a:rPr lang="ja-JP" altLang="en-US" sz="1000" kern="0" dirty="0" smtClean="0">
                  <a:solidFill>
                    <a:srgbClr val="0070C0"/>
                  </a:solidFill>
                  <a:latin typeface="ＭＳ Ｐゴシック" pitchFamily="50" charset="-128"/>
                  <a:ea typeface="ＭＳ Ｐゴシック" pitchFamily="50" charset="-128"/>
                </a:rPr>
                <a:t>量産出荷</a:t>
              </a:r>
              <a:endParaRPr lang="en-US" altLang="ja-JP" sz="1000" kern="0" dirty="0">
                <a:solidFill>
                  <a:srgbClr val="0070C0"/>
                </a:solidFill>
                <a:latin typeface="ＭＳ Ｐゴシック" pitchFamily="50" charset="-128"/>
                <a:ea typeface="ＭＳ Ｐゴシック" pitchFamily="50" charset="-128"/>
              </a:endParaRPr>
            </a:p>
            <a:p>
              <a:pPr>
                <a:defRPr/>
              </a:pPr>
              <a:endParaRPr lang="en-US" altLang="ja-JP" kern="0" dirty="0">
                <a:solidFill>
                  <a:sysClr val="windowText" lastClr="000000"/>
                </a:solidFill>
                <a:latin typeface="Dotum" pitchFamily="34" charset="-127"/>
                <a:ea typeface="Dotum" pitchFamily="34" charset="-127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2715905" y="1027613"/>
              <a:ext cx="1741796" cy="1029787"/>
            </a:xfrm>
            <a:prstGeom prst="rect">
              <a:avLst/>
            </a:prstGeom>
            <a:solidFill>
              <a:srgbClr val="FFC000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金型移動から量産出荷まで</a:t>
              </a:r>
              <a:r>
                <a:rPr lang="ja-JP" altLang="en-US" sz="1800" b="1" u="sng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　</a:t>
              </a:r>
              <a:r>
                <a:rPr lang="ja-JP" altLang="en-US" sz="1800" b="1" u="sng" kern="0" dirty="0" smtClean="0">
                  <a:solidFill>
                    <a:srgbClr val="FF0000"/>
                  </a:solidFill>
                  <a:latin typeface="ＭＳ Ｐゴシック" pitchFamily="50" charset="-128"/>
                  <a:ea typeface="ＭＳ Ｐゴシック" pitchFamily="50" charset="-128"/>
                </a:rPr>
                <a:t>４</a:t>
              </a:r>
              <a:r>
                <a:rPr kumimoji="0" lang="ja-JP" altLang="en-US" sz="1800" b="1" u="sng" kern="0" dirty="0" smtClean="0">
                  <a:solidFill>
                    <a:srgbClr val="FF0000"/>
                  </a:solidFill>
                  <a:latin typeface="ＭＳ Ｐゴシック" pitchFamily="50" charset="-128"/>
                  <a:ea typeface="ＭＳ Ｐゴシック" pitchFamily="50" charset="-128"/>
                </a:rPr>
                <a:t>ヵ月間以内</a:t>
              </a:r>
              <a:endParaRPr lang="en-US" altLang="ja-JP" sz="1800" kern="0" dirty="0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endParaRPr>
            </a:p>
            <a:p>
              <a:pPr>
                <a:defRPr/>
              </a:pPr>
              <a:endParaRPr kumimoji="0" lang="en-US" altLang="ja-JP" sz="1000" kern="0" dirty="0" smtClean="0">
                <a:solidFill>
                  <a:sysClr val="windowText" lastClr="000000"/>
                </a:solidFill>
                <a:latin typeface="ＭＳ Ｐゴシック" pitchFamily="50" charset="-128"/>
                <a:ea typeface="ＭＳ Ｐゴシック" pitchFamily="50" charset="-128"/>
              </a:endParaRPr>
            </a:p>
            <a:p>
              <a:pPr>
                <a:defRPr/>
              </a:pPr>
              <a:r>
                <a:rPr kumimoji="0" lang="ja-JP" altLang="en-US" sz="1000" kern="0" dirty="0" smtClean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（中間完成品の生産）</a:t>
              </a:r>
              <a:endParaRPr lang="en-US" altLang="ja-JP" sz="1000" kern="0" dirty="0">
                <a:solidFill>
                  <a:sysClr val="windowText" lastClr="000000"/>
                </a:solidFill>
                <a:latin typeface="ＭＳ Ｐゴシック" pitchFamily="50" charset="-128"/>
                <a:ea typeface="ＭＳ Ｐゴシック" pitchFamily="50" charset="-128"/>
              </a:endParaRPr>
            </a:p>
            <a:p>
              <a:pPr>
                <a:defRPr/>
              </a:pPr>
              <a:r>
                <a:rPr lang="en-US" altLang="ja-JP" sz="1200" kern="0" dirty="0">
                  <a:solidFill>
                    <a:sysClr val="windowText" lastClr="000000"/>
                  </a:solidFill>
                  <a:latin typeface="ＭＳ Ｐゴシック" pitchFamily="50" charset="-128"/>
                  <a:ea typeface="ＭＳ Ｐゴシック" pitchFamily="50" charset="-128"/>
                </a:rPr>
                <a:t> </a:t>
              </a:r>
            </a:p>
            <a:p>
              <a:pPr>
                <a:defRPr/>
              </a:pPr>
              <a:endParaRPr lang="en-US" altLang="ja-JP" kern="0" dirty="0">
                <a:solidFill>
                  <a:sysClr val="windowText" lastClr="000000"/>
                </a:solidFill>
                <a:latin typeface="Dotum" pitchFamily="34" charset="-127"/>
                <a:ea typeface="Dotum" pitchFamily="34" charset="-127"/>
              </a:endParaRPr>
            </a:p>
            <a:p>
              <a:pPr>
                <a:defRPr/>
              </a:pPr>
              <a:endParaRPr lang="ja-JP" altLang="en-US" sz="1200" kern="0" dirty="0">
                <a:solidFill>
                  <a:sysClr val="windowText" lastClr="000000"/>
                </a:solidFill>
                <a:latin typeface="ＭＳ ゴシック" pitchFamily="49" charset="-128"/>
                <a:ea typeface="ＭＳ ゴシック" pitchFamily="49" charset="-128"/>
              </a:endParaRPr>
            </a:p>
          </p:txBody>
        </p:sp>
        <p:grpSp>
          <p:nvGrpSpPr>
            <p:cNvPr id="32" name="グループ化 31"/>
            <p:cNvGrpSpPr/>
            <p:nvPr/>
          </p:nvGrpSpPr>
          <p:grpSpPr>
            <a:xfrm>
              <a:off x="4804013" y="1162700"/>
              <a:ext cx="4322630" cy="2200599"/>
              <a:chOff x="4749421" y="930684"/>
              <a:chExt cx="4322630" cy="2200599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4749421" y="930684"/>
                <a:ext cx="4322630" cy="2200599"/>
                <a:chOff x="4648724" y="930684"/>
                <a:chExt cx="4423327" cy="2200599"/>
              </a:xfrm>
            </p:grpSpPr>
            <p:graphicFrame>
              <p:nvGraphicFramePr>
                <p:cNvPr id="42" name="グラフ 41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24758802"/>
                    </p:ext>
                  </p:extLst>
                </p:nvPr>
              </p:nvGraphicFramePr>
              <p:xfrm>
                <a:off x="4648724" y="930684"/>
                <a:ext cx="4423327" cy="22005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cxnSp>
              <p:nvCxnSpPr>
                <p:cNvPr id="43" name="直線コネクタ 42"/>
                <p:cNvCxnSpPr/>
                <p:nvPr/>
              </p:nvCxnSpPr>
              <p:spPr>
                <a:xfrm>
                  <a:off x="5555565" y="1285875"/>
                  <a:ext cx="1584529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dash"/>
                  <a:miter lim="800000"/>
                </a:ln>
                <a:effectLst/>
              </p:spPr>
            </p:cxnSp>
          </p:grpSp>
          <p:sp>
            <p:nvSpPr>
              <p:cNvPr id="41" name="テキスト ボックス 40"/>
              <p:cNvSpPr txBox="1"/>
              <p:nvPr/>
            </p:nvSpPr>
            <p:spPr>
              <a:xfrm>
                <a:off x="5864802" y="1597098"/>
                <a:ext cx="108234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b="1" dirty="0" smtClean="0">
                    <a:solidFill>
                      <a:srgbClr val="FF0000"/>
                    </a:solidFill>
                  </a:rPr>
                  <a:t>３日間で</a:t>
                </a:r>
                <a:endParaRPr lang="en-US" altLang="ja-JP" sz="1400" b="1" dirty="0" smtClean="0">
                  <a:solidFill>
                    <a:srgbClr val="FF0000"/>
                  </a:solidFill>
                </a:endParaRPr>
              </a:p>
              <a:p>
                <a:r>
                  <a:rPr lang="ja-JP" altLang="en-US" sz="1400" b="1" dirty="0" smtClean="0">
                    <a:solidFill>
                      <a:srgbClr val="FF0000"/>
                    </a:solidFill>
                  </a:rPr>
                  <a:t>９９％以上</a:t>
                </a:r>
                <a:endParaRPr lang="ja-JP" altLang="en-US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テキスト ボックス 44"/>
          <p:cNvSpPr txBox="1"/>
          <p:nvPr/>
        </p:nvSpPr>
        <p:spPr>
          <a:xfrm>
            <a:off x="4054263" y="90800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 smtClean="0">
                <a:solidFill>
                  <a:srgbClr val="0070C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CEV</a:t>
            </a:r>
            <a:r>
              <a:rPr lang="ja-JP" altLang="en-US" sz="2800" dirty="0" smtClean="0">
                <a:solidFill>
                  <a:srgbClr val="0070C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の成果</a:t>
            </a:r>
            <a:endParaRPr lang="ja-JP" altLang="en-US" sz="2800" dirty="0">
              <a:solidFill>
                <a:srgbClr val="0070C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734925"/>
              </p:ext>
            </p:extLst>
          </p:nvPr>
        </p:nvGraphicFramePr>
        <p:xfrm>
          <a:off x="4755490" y="4292172"/>
          <a:ext cx="3931310" cy="2270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869865" y="40570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日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87165" y="4120471"/>
            <a:ext cx="1474452" cy="481184"/>
            <a:chOff x="4458984" y="4450783"/>
            <a:chExt cx="1474452" cy="481184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4595509" y="4450783"/>
              <a:ext cx="1310335" cy="476317"/>
            </a:xfrm>
            <a:prstGeom prst="wedgeRoundRectCallout">
              <a:avLst>
                <a:gd name="adj1" fmla="val 68724"/>
                <a:gd name="adj2" fmla="val 25816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8984" y="4470302"/>
              <a:ext cx="1474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b="1" dirty="0"/>
                <a:t>コロナウイル</a:t>
              </a:r>
              <a:r>
                <a:rPr lang="ja-JP" altLang="en-US" sz="1200" b="1" dirty="0" smtClean="0"/>
                <a:t>ス</a:t>
              </a:r>
              <a:endParaRPr lang="en-US" altLang="ja-JP" sz="1200" b="1" dirty="0" smtClean="0"/>
            </a:p>
            <a:p>
              <a:pPr algn="ctr"/>
              <a:r>
                <a:rPr lang="ja-JP" altLang="en-US" sz="1200" b="1" dirty="0" smtClean="0"/>
                <a:t>の</a:t>
              </a:r>
              <a:r>
                <a:rPr lang="ja-JP" altLang="en-US" sz="1200" b="1" dirty="0"/>
                <a:t>影響</a:t>
              </a:r>
              <a:endParaRPr lang="en-US" sz="1200" b="1" dirty="0"/>
            </a:p>
          </p:txBody>
        </p:sp>
      </p:grpSp>
      <p:graphicFrame>
        <p:nvGraphicFramePr>
          <p:cNvPr id="46" name="Chart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1201455"/>
              </p:ext>
            </p:extLst>
          </p:nvPr>
        </p:nvGraphicFramePr>
        <p:xfrm>
          <a:off x="244295" y="4042388"/>
          <a:ext cx="4213405" cy="2567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8" name="楕円 28"/>
          <p:cNvSpPr/>
          <p:nvPr/>
        </p:nvSpPr>
        <p:spPr>
          <a:xfrm>
            <a:off x="3950277" y="3019913"/>
            <a:ext cx="1306286" cy="130628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prstClr val="white"/>
                </a:solidFill>
              </a:rPr>
              <a:t>Ｄ</a:t>
            </a:r>
            <a:endParaRPr lang="en-US" altLang="ja-JP" sz="2800" dirty="0" smtClean="0">
              <a:solidFill>
                <a:prstClr val="white"/>
              </a:solidFill>
            </a:endParaRPr>
          </a:p>
          <a:p>
            <a:pPr algn="ctr"/>
            <a:r>
              <a:rPr lang="ja-JP" altLang="en-US" sz="2800" dirty="0">
                <a:solidFill>
                  <a:prstClr val="white"/>
                </a:solidFill>
              </a:rPr>
              <a:t>納期</a:t>
            </a:r>
          </a:p>
        </p:txBody>
      </p:sp>
    </p:spTree>
    <p:extLst>
      <p:ext uri="{BB962C8B-B14F-4D97-AF65-F5344CB8AC3E}">
        <p14:creationId xmlns:p14="http://schemas.microsoft.com/office/powerpoint/2010/main" val="32387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"/>
    </mc:Choice>
    <mc:Fallback xmlns="">
      <p:transition spd="slow" advTm="2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 テーマ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 テーマ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テーマ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 テーマ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 テーマ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テーマ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 テーマ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 テーマ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テーマ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1284</TotalTime>
  <Words>1081</Words>
  <Application>Microsoft Office PowerPoint</Application>
  <PresentationFormat>On-screen Show (4:3)</PresentationFormat>
  <Paragraphs>174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4" baseType="lpstr">
      <vt:lpstr>ＤＦＧ特太ゴシック体</vt:lpstr>
      <vt:lpstr>Dotum</vt:lpstr>
      <vt:lpstr>HGP創英ﾌﾟﾚｾﾞﾝｽEB</vt:lpstr>
      <vt:lpstr>HGP創英角ｺﾞｼｯｸUB</vt:lpstr>
      <vt:lpstr>HGP教科書体</vt:lpstr>
      <vt:lpstr>Meiryo UI</vt:lpstr>
      <vt:lpstr>ＭＳ Ｐゴシック</vt:lpstr>
      <vt:lpstr>ＭＳ ゴシック</vt:lpstr>
      <vt:lpstr>メイリオ</vt:lpstr>
      <vt:lpstr>游ゴシック</vt:lpstr>
      <vt:lpstr>游ゴシック Light</vt:lpstr>
      <vt:lpstr>Arial</vt:lpstr>
      <vt:lpstr>Calibri</vt:lpstr>
      <vt:lpstr>Calibri Light</vt:lpstr>
      <vt:lpstr>Myanmar Text</vt:lpstr>
      <vt:lpstr>Times New Roman</vt:lpstr>
      <vt:lpstr>Office テーマ</vt:lpstr>
      <vt:lpstr>キヤノン電子ベトナム 会社案内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キヤノン電子ベトナム 会社案内</dc:title>
  <dc:creator>shitara</dc:creator>
  <cp:lastModifiedBy>pd2-pepde-009@canon-elec.local</cp:lastModifiedBy>
  <cp:revision>141</cp:revision>
  <cp:lastPrinted>2020-08-03T06:48:17Z</cp:lastPrinted>
  <dcterms:created xsi:type="dcterms:W3CDTF">2020-03-24T03:33:37Z</dcterms:created>
  <dcterms:modified xsi:type="dcterms:W3CDTF">2024-01-12T03:18:57Z</dcterms:modified>
</cp:coreProperties>
</file>